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5" r:id="rId1"/>
  </p:sldMasterIdLst>
  <p:notesMasterIdLst>
    <p:notesMasterId r:id="rId25"/>
  </p:notesMasterIdLst>
  <p:sldIdLst>
    <p:sldId id="256" r:id="rId2"/>
    <p:sldId id="259" r:id="rId3"/>
    <p:sldId id="264" r:id="rId4"/>
    <p:sldId id="258" r:id="rId5"/>
    <p:sldId id="260" r:id="rId6"/>
    <p:sldId id="261" r:id="rId7"/>
    <p:sldId id="262" r:id="rId8"/>
    <p:sldId id="263" r:id="rId9"/>
    <p:sldId id="257" r:id="rId10"/>
    <p:sldId id="265" r:id="rId11"/>
    <p:sldId id="266" r:id="rId12"/>
    <p:sldId id="274" r:id="rId13"/>
    <p:sldId id="267" r:id="rId14"/>
    <p:sldId id="279" r:id="rId15"/>
    <p:sldId id="273" r:id="rId16"/>
    <p:sldId id="268" r:id="rId17"/>
    <p:sldId id="269" r:id="rId18"/>
    <p:sldId id="270" r:id="rId19"/>
    <p:sldId id="275" r:id="rId20"/>
    <p:sldId id="276" r:id="rId21"/>
    <p:sldId id="277" r:id="rId22"/>
    <p:sldId id="278" r:id="rId23"/>
    <p:sldId id="272" r:id="rId24"/>
  </p:sldIdLst>
  <p:sldSz cx="9144000" cy="6858000" type="screen4x3"/>
  <p:notesSz cx="6797675" cy="99266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32" autoAdjust="0"/>
  </p:normalViewPr>
  <p:slideViewPr>
    <p:cSldViewPr snapToGrid="0" snapToObjects="1">
      <p:cViewPr>
        <p:scale>
          <a:sx n="75" d="100"/>
          <a:sy n="75" d="100"/>
        </p:scale>
        <p:origin x="-360" y="-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USB:&#25480;&#26989;:201404&#12464;&#12521;&#12501;&#25552;&#31034;&#38619;&#24418;%20(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plotArea>
      <c:layout>
        <c:manualLayout>
          <c:layoutTarget val="inner"/>
          <c:xMode val="edge"/>
          <c:yMode val="edge"/>
          <c:x val="0.13438725451762498"/>
          <c:y val="0.12944154415751424"/>
          <c:w val="0.73715361669225965"/>
          <c:h val="0.76395891747866518"/>
        </c:manualLayout>
      </c:layout>
      <c:scatterChart>
        <c:scatterStyle val="lineMarker"/>
        <c:ser>
          <c:idx val="0"/>
          <c:order val="0"/>
          <c:spPr>
            <a:ln w="28575">
              <a:noFill/>
            </a:ln>
          </c:spPr>
          <c:marker>
            <c:symbol val="circle"/>
            <c:size val="16"/>
            <c:spPr>
              <a:solidFill>
                <a:srgbClr val="000080"/>
              </a:solidFill>
              <a:ln>
                <a:solidFill>
                  <a:srgbClr val="000080"/>
                </a:solidFill>
                <a:prstDash val="solid"/>
              </a:ln>
            </c:spPr>
          </c:marker>
          <c:trendline>
            <c:spPr>
              <a:ln w="38100">
                <a:solidFill>
                  <a:srgbClr val="000080"/>
                </a:solidFill>
                <a:prstDash val="solid"/>
              </a:ln>
            </c:spPr>
            <c:trendlineType val="linear"/>
          </c:trendline>
          <c:xVal>
            <c:numRef>
              <c:f>計算!$C$3:$C$52</c:f>
              <c:numCache>
                <c:formatCode>General</c:formatCode>
                <c:ptCount val="50"/>
                <c:pt idx="0">
                  <c:v>76.86</c:v>
                </c:pt>
                <c:pt idx="1">
                  <c:v>81.669999999999987</c:v>
                </c:pt>
                <c:pt idx="2">
                  <c:v>77.36999999999999</c:v>
                </c:pt>
                <c:pt idx="3">
                  <c:v>52.74</c:v>
                </c:pt>
                <c:pt idx="4">
                  <c:v>66.069999999999993</c:v>
                </c:pt>
                <c:pt idx="5">
                  <c:v>127.83</c:v>
                </c:pt>
                <c:pt idx="6">
                  <c:v>50.91</c:v>
                </c:pt>
                <c:pt idx="7">
                  <c:v>42.760000000000012</c:v>
                </c:pt>
                <c:pt idx="8">
                  <c:v>74.900000000000006</c:v>
                </c:pt>
                <c:pt idx="9">
                  <c:v>102.26</c:v>
                </c:pt>
                <c:pt idx="10">
                  <c:v>61.25</c:v>
                </c:pt>
                <c:pt idx="11">
                  <c:v>56.809999999999995</c:v>
                </c:pt>
                <c:pt idx="12">
                  <c:v>64.61999999999999</c:v>
                </c:pt>
                <c:pt idx="13">
                  <c:v>76.86</c:v>
                </c:pt>
                <c:pt idx="14">
                  <c:v>73.5</c:v>
                </c:pt>
                <c:pt idx="15">
                  <c:v>88.42</c:v>
                </c:pt>
                <c:pt idx="16">
                  <c:v>72.149999999999991</c:v>
                </c:pt>
                <c:pt idx="17">
                  <c:v>40.270000000000003</c:v>
                </c:pt>
                <c:pt idx="18">
                  <c:v>53.7</c:v>
                </c:pt>
                <c:pt idx="19">
                  <c:v>78.400000000000006</c:v>
                </c:pt>
              </c:numCache>
            </c:numRef>
          </c:xVal>
          <c:yVal>
            <c:numRef>
              <c:f>計算!$D$3:$D$52</c:f>
              <c:numCache>
                <c:formatCode>0%</c:formatCode>
                <c:ptCount val="50"/>
                <c:pt idx="0">
                  <c:v>0.33333333333333331</c:v>
                </c:pt>
                <c:pt idx="1">
                  <c:v>0.66666666666666763</c:v>
                </c:pt>
                <c:pt idx="2">
                  <c:v>1</c:v>
                </c:pt>
                <c:pt idx="3">
                  <c:v>0</c:v>
                </c:pt>
                <c:pt idx="4">
                  <c:v>0.33333333333333331</c:v>
                </c:pt>
                <c:pt idx="5">
                  <c:v>0.66666666666666763</c:v>
                </c:pt>
                <c:pt idx="6">
                  <c:v>0.66666666666666763</c:v>
                </c:pt>
                <c:pt idx="7">
                  <c:v>0.33333333333333331</c:v>
                </c:pt>
                <c:pt idx="8">
                  <c:v>0.66666666666666763</c:v>
                </c:pt>
                <c:pt idx="9">
                  <c:v>0</c:v>
                </c:pt>
                <c:pt idx="10">
                  <c:v>0.66666666666666763</c:v>
                </c:pt>
                <c:pt idx="11">
                  <c:v>0</c:v>
                </c:pt>
                <c:pt idx="12">
                  <c:v>0.33333333333333331</c:v>
                </c:pt>
                <c:pt idx="13">
                  <c:v>0</c:v>
                </c:pt>
                <c:pt idx="14">
                  <c:v>0</c:v>
                </c:pt>
                <c:pt idx="15">
                  <c:v>0.33333333333333331</c:v>
                </c:pt>
                <c:pt idx="16">
                  <c:v>0.33333333333333331</c:v>
                </c:pt>
                <c:pt idx="17">
                  <c:v>0</c:v>
                </c:pt>
                <c:pt idx="18">
                  <c:v>0.66666666666666763</c:v>
                </c:pt>
                <c:pt idx="19">
                  <c:v>0.33333333333333331</c:v>
                </c:pt>
              </c:numCache>
            </c:numRef>
          </c:yVal>
        </c:ser>
        <c:ser>
          <c:idx val="1"/>
          <c:order val="1"/>
          <c:spPr>
            <a:ln w="28575">
              <a:noFill/>
            </a:ln>
          </c:spPr>
          <c:marker>
            <c:symbol val="diamond"/>
            <c:size val="24"/>
            <c:spPr>
              <a:solidFill>
                <a:srgbClr val="FF00FF"/>
              </a:solidFill>
              <a:ln>
                <a:solidFill>
                  <a:srgbClr val="FF00FF"/>
                </a:solidFill>
                <a:prstDash val="solid"/>
              </a:ln>
            </c:spPr>
          </c:marker>
          <c:xVal>
            <c:numRef>
              <c:f>計算!$C$2</c:f>
              <c:numCache>
                <c:formatCode>#,##0_);[Red]\(#,##0\)</c:formatCode>
                <c:ptCount val="1"/>
                <c:pt idx="0">
                  <c:v>70.967500000000371</c:v>
                </c:pt>
              </c:numCache>
            </c:numRef>
          </c:xVal>
          <c:yVal>
            <c:numRef>
              <c:f>計算!$D$2</c:f>
              <c:numCache>
                <c:formatCode>0%</c:formatCode>
                <c:ptCount val="1"/>
                <c:pt idx="0">
                  <c:v>0.36666666666666903</c:v>
                </c:pt>
              </c:numCache>
            </c:numRef>
          </c:yVal>
        </c:ser>
        <c:axId val="77510144"/>
        <c:axId val="74949760"/>
      </c:scatterChart>
      <c:valAx>
        <c:axId val="77510144"/>
        <c:scaling>
          <c:orientation val="minMax"/>
        </c:scaling>
        <c:axPos val="b"/>
        <c:title>
          <c:tx>
            <c:rich>
              <a:bodyPr/>
              <a:lstStyle/>
              <a:p>
                <a:pPr>
                  <a:defRPr sz="1600" b="0" i="0" u="none" strike="noStrike" baseline="0">
                    <a:solidFill>
                      <a:srgbClr val="000000"/>
                    </a:solidFill>
                    <a:latin typeface="ＭＳ Ｐゴシック"/>
                    <a:ea typeface="ＭＳ Ｐゴシック"/>
                    <a:cs typeface="ＭＳ Ｐゴシック"/>
                  </a:defRPr>
                </a:pPr>
                <a:r>
                  <a:rPr lang="en-US" altLang="ja-JP"/>
                  <a:t>WPM</a:t>
                </a:r>
              </a:p>
            </c:rich>
          </c:tx>
          <c:layout>
            <c:manualLayout>
              <c:xMode val="edge"/>
              <c:yMode val="edge"/>
              <c:x val="0.8992088353752774"/>
              <c:y val="0.79187768190479102"/>
            </c:manualLayout>
          </c:layout>
          <c:spPr>
            <a:noFill/>
            <a:ln w="25400">
              <a:noFill/>
            </a:ln>
          </c:spPr>
        </c:title>
        <c:numFmt formatCode="General" sourceLinked="1"/>
        <c:majorTickMark val="in"/>
        <c:tickLblPos val="nextTo"/>
        <c:spPr>
          <a:ln w="3175">
            <a:solidFill>
              <a:srgbClr val="000000"/>
            </a:solidFill>
            <a:prstDash val="solid"/>
          </a:ln>
        </c:spPr>
        <c:txPr>
          <a:bodyPr rot="0" vert="horz"/>
          <a:lstStyle/>
          <a:p>
            <a:pPr>
              <a:defRPr sz="1600" b="0" i="0" u="none" strike="noStrike" baseline="0">
                <a:solidFill>
                  <a:srgbClr val="000000"/>
                </a:solidFill>
                <a:latin typeface="ＭＳ Ｐゴシック"/>
                <a:ea typeface="ＭＳ Ｐゴシック"/>
                <a:cs typeface="ＭＳ Ｐゴシック"/>
              </a:defRPr>
            </a:pPr>
            <a:endParaRPr lang="ja-JP"/>
          </a:p>
        </c:txPr>
        <c:crossAx val="74949760"/>
        <c:crosses val="autoZero"/>
        <c:crossBetween val="midCat"/>
      </c:valAx>
      <c:valAx>
        <c:axId val="74949760"/>
        <c:scaling>
          <c:orientation val="minMax"/>
          <c:max val="1"/>
        </c:scaling>
        <c:axPos val="l"/>
        <c:majorGridlines>
          <c:spPr>
            <a:ln w="3175">
              <a:solidFill>
                <a:srgbClr val="000000"/>
              </a:solidFill>
              <a:prstDash val="solid"/>
            </a:ln>
          </c:spPr>
        </c:majorGridlines>
        <c:title>
          <c:tx>
            <c:rich>
              <a:bodyPr rot="0" vert="horz"/>
              <a:lstStyle/>
              <a:p>
                <a:pPr algn="ctr">
                  <a:defRPr sz="1600" b="0" i="0" u="none" strike="noStrike" baseline="0">
                    <a:solidFill>
                      <a:srgbClr val="000000"/>
                    </a:solidFill>
                    <a:latin typeface="ＭＳ Ｐゴシック"/>
                    <a:ea typeface="ＭＳ Ｐゴシック"/>
                    <a:cs typeface="ＭＳ Ｐゴシック"/>
                  </a:defRPr>
                </a:pPr>
                <a:r>
                  <a:rPr lang="en-US" altLang="ja-JP"/>
                  <a:t>SCORE</a:t>
                </a:r>
                <a:r>
                  <a:rPr lang="ja-JP" altLang="en-US"/>
                  <a:t>　</a:t>
                </a:r>
                <a:r>
                  <a:rPr lang="en-US" altLang="ja-JP"/>
                  <a:t>RATE</a:t>
                </a:r>
              </a:p>
            </c:rich>
          </c:tx>
          <c:layout>
            <c:manualLayout>
              <c:xMode val="edge"/>
              <c:yMode val="edge"/>
              <c:x val="0.12831838214124142"/>
              <c:y val="1.0508610809282148E-3"/>
            </c:manualLayout>
          </c:layout>
          <c:spPr>
            <a:noFill/>
            <a:ln w="25400">
              <a:noFill/>
            </a:ln>
          </c:spPr>
        </c:title>
        <c:numFmt formatCode="0%" sourceLinked="1"/>
        <c:majorTickMark val="in"/>
        <c:tickLblPos val="nextTo"/>
        <c:spPr>
          <a:ln w="3175">
            <a:solidFill>
              <a:srgbClr val="000000"/>
            </a:solidFill>
            <a:prstDash val="solid"/>
          </a:ln>
        </c:spPr>
        <c:txPr>
          <a:bodyPr rot="0" vert="horz"/>
          <a:lstStyle/>
          <a:p>
            <a:pPr>
              <a:defRPr sz="1600" b="0" i="0" u="none" strike="noStrike" baseline="0">
                <a:solidFill>
                  <a:srgbClr val="000000"/>
                </a:solidFill>
                <a:latin typeface="ＭＳ Ｐゴシック"/>
                <a:ea typeface="ＭＳ Ｐゴシック"/>
                <a:cs typeface="ＭＳ Ｐゴシック"/>
              </a:defRPr>
            </a:pPr>
            <a:endParaRPr lang="ja-JP"/>
          </a:p>
        </c:txPr>
        <c:crossAx val="77510144"/>
        <c:crosses val="autoZero"/>
        <c:crossBetween val="midCat"/>
        <c:majorUnit val="0.2"/>
      </c:valAx>
      <c:spPr>
        <a:solidFill>
          <a:srgbClr val="C0C0C0"/>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lgn="ctr">
        <a:defRPr sz="1600" b="0" i="0" u="none" strike="noStrike" baseline="0">
          <a:solidFill>
            <a:srgbClr val="000000"/>
          </a:solidFill>
          <a:latin typeface="ＭＳ Ｐゴシック"/>
          <a:ea typeface="ＭＳ Ｐゴシック"/>
          <a:cs typeface="ＭＳ Ｐゴシック"/>
        </a:defRPr>
      </a:pPr>
      <a:endParaRPr lang="ja-JP"/>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7BEBB4F-9C06-0A4B-A3BC-8D4641F35EC3}" type="datetimeFigureOut">
              <a:rPr kumimoji="1" lang="ja-JP" altLang="en-US" smtClean="0"/>
              <a:pPr/>
              <a:t>2014/11/22</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764D190-AB07-F04B-9911-B1B9F7D9639D}" type="slidenum">
              <a:rPr kumimoji="1" lang="ja-JP" altLang="en-US" smtClean="0"/>
              <a:pPr/>
              <a:t>&lt;#&gt;</a:t>
            </a:fld>
            <a:endParaRPr kumimoji="1" lang="ja-JP" altLang="en-US"/>
          </a:p>
        </p:txBody>
      </p:sp>
    </p:spTree>
    <p:extLst>
      <p:ext uri="{BB962C8B-B14F-4D97-AF65-F5344CB8AC3E}">
        <p14:creationId xmlns="" xmlns:p14="http://schemas.microsoft.com/office/powerpoint/2010/main" val="2385855403"/>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In a CALL environment,</a:t>
            </a:r>
            <a:r>
              <a:rPr kumimoji="1" lang="en-US" altLang="ja-JP" baseline="0" dirty="0" smtClean="0"/>
              <a:t> </a:t>
            </a:r>
            <a:r>
              <a:rPr kumimoji="1" lang="en-GB" altLang="ja-JP" sz="1200" kern="1200" dirty="0" smtClean="0">
                <a:solidFill>
                  <a:schemeClr val="tx1"/>
                </a:solidFill>
                <a:effectLst/>
                <a:latin typeface="+mn-lt"/>
                <a:ea typeface="+mn-ea"/>
                <a:cs typeface="+mn-cs"/>
              </a:rPr>
              <a:t>Since 2007, we have been trying to enhance reading efficiency (RE) of Japanese university learners of English by using fast-reading training software with a chunking text on a PC display.</a:t>
            </a:r>
            <a:r>
              <a:rPr lang="ja-JP" altLang="ja-JP" dirty="0" smtClean="0">
                <a:effectLst/>
              </a:rPr>
              <a:t> </a:t>
            </a:r>
            <a:r>
              <a:rPr lang="en-US" altLang="ja-JP" dirty="0" smtClean="0">
                <a:effectLst/>
              </a:rPr>
              <a:t> In this presentation,</a:t>
            </a:r>
            <a:r>
              <a:rPr lang="en-US" altLang="ja-JP" baseline="0" dirty="0" smtClean="0">
                <a:effectLst/>
              </a:rPr>
              <a:t>  we will explain the effect of the software used in actual  classes  in the past research, and then, showing a renovated software with some results this year.</a:t>
            </a:r>
            <a:endParaRPr kumimoji="1" lang="ja-JP" altLang="en-US" dirty="0"/>
          </a:p>
        </p:txBody>
      </p:sp>
      <p:sp>
        <p:nvSpPr>
          <p:cNvPr id="4" name="スライド番号プレースホルダー 3"/>
          <p:cNvSpPr>
            <a:spLocks noGrp="1"/>
          </p:cNvSpPr>
          <p:nvPr>
            <p:ph type="sldNum" sz="quarter" idx="10"/>
          </p:nvPr>
        </p:nvSpPr>
        <p:spPr/>
        <p:txBody>
          <a:bodyPr/>
          <a:lstStyle/>
          <a:p>
            <a:fld id="{B764D190-AB07-F04B-9911-B1B9F7D9639D}" type="slidenum">
              <a:rPr kumimoji="1" lang="ja-JP" altLang="en-US" smtClean="0"/>
              <a:pPr/>
              <a:t>1</a:t>
            </a:fld>
            <a:endParaRPr kumimoji="1" lang="ja-JP" altLang="en-US"/>
          </a:p>
        </p:txBody>
      </p:sp>
    </p:spTree>
    <p:extLst>
      <p:ext uri="{BB962C8B-B14F-4D97-AF65-F5344CB8AC3E}">
        <p14:creationId xmlns="" xmlns:p14="http://schemas.microsoft.com/office/powerpoint/2010/main" val="121665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As mentioned by Prof.</a:t>
            </a:r>
            <a:r>
              <a:rPr kumimoji="1" lang="en-US" altLang="ja-JP" baseline="0" dirty="0" smtClean="0"/>
              <a:t> Kanda, we needed to measure the learners’ reading speed and accuracy more precisely and easily.</a:t>
            </a:r>
          </a:p>
          <a:p>
            <a:r>
              <a:rPr kumimoji="1" lang="en-US" altLang="ja-JP" baseline="0" dirty="0" smtClean="0"/>
              <a:t>So Mr. </a:t>
            </a:r>
            <a:r>
              <a:rPr kumimoji="1" lang="en-US" altLang="ja-JP" baseline="0" dirty="0" err="1" smtClean="0"/>
              <a:t>Tabuchi</a:t>
            </a:r>
            <a:r>
              <a:rPr kumimoji="1" lang="en-US" altLang="ja-JP" baseline="0" dirty="0" smtClean="0"/>
              <a:t> created a new software, </a:t>
            </a:r>
            <a:r>
              <a:rPr kumimoji="1" lang="en-US" altLang="ja-JP" i="1" baseline="0" dirty="0" smtClean="0"/>
              <a:t>Mewm</a:t>
            </a:r>
            <a:r>
              <a:rPr kumimoji="1" lang="en-US" altLang="ja-JP" baseline="0" dirty="0" smtClean="0"/>
              <a:t>. If you use this software, you can make your learners read any passages you want them to read, and you’ll be  able to know how well they have read the passages. And you may expect to motivate learners.</a:t>
            </a:r>
          </a:p>
        </p:txBody>
      </p:sp>
      <p:sp>
        <p:nvSpPr>
          <p:cNvPr id="4" name="スライド番号プレースホルダー 3"/>
          <p:cNvSpPr>
            <a:spLocks noGrp="1"/>
          </p:cNvSpPr>
          <p:nvPr>
            <p:ph type="sldNum" sz="quarter" idx="10"/>
          </p:nvPr>
        </p:nvSpPr>
        <p:spPr/>
        <p:txBody>
          <a:bodyPr/>
          <a:lstStyle/>
          <a:p>
            <a:fld id="{AD6671E3-3869-4F40-8CE0-084B3FC6DB98}" type="slidenum">
              <a:rPr kumimoji="1" lang="ja-JP" altLang="en-US" smtClean="0"/>
              <a:pPr/>
              <a:t>10</a:t>
            </a:fld>
            <a:endParaRPr kumimoji="1" lang="ja-JP" altLang="en-US"/>
          </a:p>
        </p:txBody>
      </p:sp>
    </p:spTree>
    <p:extLst>
      <p:ext uri="{BB962C8B-B14F-4D97-AF65-F5344CB8AC3E}">
        <p14:creationId xmlns="" xmlns:p14="http://schemas.microsoft.com/office/powerpoint/2010/main" val="4057356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GB" altLang="ja-JP" sz="1200" kern="1200" dirty="0" smtClean="0">
                <a:solidFill>
                  <a:schemeClr val="tx1"/>
                </a:solidFill>
                <a:latin typeface="+mn-lt"/>
                <a:ea typeface="+mn-ea"/>
                <a:cs typeface="+mn-cs"/>
              </a:rPr>
              <a:t>There are three steps for accurate and easy measurement:</a:t>
            </a:r>
            <a:r>
              <a:rPr kumimoji="1" lang="en-GB" altLang="ja-JP" sz="1200" kern="1200" baseline="0" dirty="0" smtClean="0">
                <a:solidFill>
                  <a:schemeClr val="tx1"/>
                </a:solidFill>
                <a:latin typeface="+mn-lt"/>
                <a:ea typeface="+mn-ea"/>
                <a:cs typeface="+mn-cs"/>
              </a:rPr>
              <a:t> 1</a:t>
            </a:r>
            <a:r>
              <a:rPr kumimoji="1" lang="en-GB" altLang="ja-JP" sz="1200" kern="1200" baseline="30000" dirty="0" smtClean="0">
                <a:solidFill>
                  <a:schemeClr val="tx1"/>
                </a:solidFill>
                <a:latin typeface="+mn-lt"/>
                <a:ea typeface="+mn-ea"/>
                <a:cs typeface="+mn-cs"/>
              </a:rPr>
              <a:t>st</a:t>
            </a:r>
            <a:r>
              <a:rPr kumimoji="1" lang="en-GB" altLang="ja-JP" sz="1200" kern="1200" baseline="0" dirty="0" smtClean="0">
                <a:solidFill>
                  <a:schemeClr val="tx1"/>
                </a:solidFill>
                <a:latin typeface="+mn-lt"/>
                <a:ea typeface="+mn-ea"/>
                <a:cs typeface="+mn-cs"/>
              </a:rPr>
              <a:t>: Creation of reading materials for learners; </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GB" altLang="ja-JP" sz="1200" kern="1200" baseline="0" dirty="0" smtClean="0">
                <a:solidFill>
                  <a:schemeClr val="tx1"/>
                </a:solidFill>
                <a:latin typeface="+mn-lt"/>
                <a:ea typeface="+mn-ea"/>
                <a:cs typeface="+mn-cs"/>
              </a:rPr>
              <a:t>2</a:t>
            </a:r>
            <a:r>
              <a:rPr kumimoji="1" lang="en-GB" altLang="ja-JP" sz="1200" kern="1200" baseline="30000" dirty="0" smtClean="0">
                <a:solidFill>
                  <a:schemeClr val="tx1"/>
                </a:solidFill>
                <a:latin typeface="+mn-lt"/>
                <a:ea typeface="+mn-ea"/>
                <a:cs typeface="+mn-cs"/>
              </a:rPr>
              <a:t>nd </a:t>
            </a:r>
            <a:r>
              <a:rPr kumimoji="1" lang="en-GB" altLang="ja-JP" sz="1200" kern="1200" baseline="0" dirty="0" smtClean="0">
                <a:solidFill>
                  <a:schemeClr val="tx1"/>
                </a:solidFill>
                <a:latin typeface="+mn-lt"/>
                <a:ea typeface="+mn-ea"/>
                <a:cs typeface="+mn-cs"/>
              </a:rPr>
              <a:t>: After learners have finished their reading passages and answering the questions, you can </a:t>
            </a:r>
            <a:r>
              <a:rPr kumimoji="1" lang="en-GB" altLang="ja-JP" sz="1200" kern="1200" dirty="0" smtClean="0">
                <a:solidFill>
                  <a:schemeClr val="tx1"/>
                </a:solidFill>
                <a:latin typeface="+mn-lt"/>
                <a:ea typeface="+mn-ea"/>
                <a:cs typeface="+mn-cs"/>
              </a:rPr>
              <a:t>measurement Learners’ Reading Speed and Accuracy; </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GB" altLang="ja-JP" sz="1200" kern="1200" dirty="0" smtClean="0">
                <a:solidFill>
                  <a:schemeClr val="tx1"/>
                </a:solidFill>
                <a:latin typeface="+mn-lt"/>
                <a:ea typeface="+mn-ea"/>
                <a:cs typeface="+mn-cs"/>
              </a:rPr>
              <a:t>3</a:t>
            </a:r>
            <a:r>
              <a:rPr kumimoji="1" lang="en-GB" altLang="ja-JP" sz="1200" kern="1200" baseline="30000" dirty="0" smtClean="0">
                <a:solidFill>
                  <a:schemeClr val="tx1"/>
                </a:solidFill>
                <a:latin typeface="+mn-lt"/>
                <a:ea typeface="+mn-ea"/>
                <a:cs typeface="+mn-cs"/>
              </a:rPr>
              <a:t>rd</a:t>
            </a:r>
            <a:r>
              <a:rPr kumimoji="1" lang="en-GB" altLang="ja-JP" sz="1200" kern="1200" dirty="0" smtClean="0">
                <a:solidFill>
                  <a:schemeClr val="tx1"/>
                </a:solidFill>
                <a:latin typeface="+mn-lt"/>
                <a:ea typeface="+mn-ea"/>
                <a:cs typeface="+mn-cs"/>
              </a:rPr>
              <a:t> : the Summarization of Learners’ Data.</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In the 1</a:t>
            </a:r>
            <a:r>
              <a:rPr kumimoji="1" lang="en-US" altLang="ja-JP" baseline="30000" dirty="0" smtClean="0"/>
              <a:t>st</a:t>
            </a:r>
            <a:r>
              <a:rPr kumimoji="1" lang="en-US" altLang="ja-JP" dirty="0" smtClean="0"/>
              <a:t> step, you can convert the passage data, into a Mewm file,</a:t>
            </a:r>
            <a:r>
              <a:rPr kumimoji="1" lang="en-US" altLang="ja-JP" baseline="0" dirty="0" smtClean="0"/>
              <a:t> if you have a text style file.</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AD6671E3-3869-4F40-8CE0-084B3FC6DB98}" type="slidenum">
              <a:rPr kumimoji="1" lang="ja-JP" altLang="en-US" smtClean="0"/>
              <a:pPr/>
              <a:t>11</a:t>
            </a:fld>
            <a:endParaRPr kumimoji="1" lang="ja-JP" altLang="en-US"/>
          </a:p>
        </p:txBody>
      </p:sp>
    </p:spTree>
    <p:extLst>
      <p:ext uri="{BB962C8B-B14F-4D97-AF65-F5344CB8AC3E}">
        <p14:creationId xmlns="" xmlns:p14="http://schemas.microsoft.com/office/powerpoint/2010/main" val="4057356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In</a:t>
            </a:r>
            <a:r>
              <a:rPr kumimoji="1" lang="en-US" altLang="ja-JP" baseline="0" dirty="0" smtClean="0"/>
              <a:t> the second step, learners read passages and answer the questions on their PC and at the same time Mewm is watching and recording  learners’ time to read and their answers. </a:t>
            </a:r>
            <a:endParaRPr kumimoji="1" lang="ja-JP" altLang="en-US" dirty="0"/>
          </a:p>
        </p:txBody>
      </p:sp>
      <p:sp>
        <p:nvSpPr>
          <p:cNvPr id="4" name="スライド番号プレースホルダ 3"/>
          <p:cNvSpPr>
            <a:spLocks noGrp="1"/>
          </p:cNvSpPr>
          <p:nvPr>
            <p:ph type="sldNum" sz="quarter" idx="10"/>
          </p:nvPr>
        </p:nvSpPr>
        <p:spPr/>
        <p:txBody>
          <a:bodyPr/>
          <a:lstStyle/>
          <a:p>
            <a:fld id="{B764D190-AB07-F04B-9911-B1B9F7D9639D}"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In the 2nd step, your</a:t>
            </a:r>
            <a:r>
              <a:rPr kumimoji="1" lang="en-US" altLang="ja-JP" baseline="0" dirty="0" smtClean="0"/>
              <a:t> learners read passages you have prepared. The second step has 6 stages. Now, I’m going to read as a learner on the Mewm file. First, you read </a:t>
            </a:r>
            <a:r>
              <a:rPr kumimoji="1" lang="en-GB" altLang="ja-JP" sz="1200" kern="1200" dirty="0" smtClean="0">
                <a:solidFill>
                  <a:schemeClr val="tx1"/>
                </a:solidFill>
                <a:latin typeface="+mn-lt"/>
                <a:ea typeface="+mn-ea"/>
                <a:cs typeface="+mn-cs"/>
              </a:rPr>
              <a:t>basic precautions such as “you will have to read speedily and accurately”</a:t>
            </a:r>
            <a:r>
              <a:rPr kumimoji="1" lang="en-GB" altLang="ja-JP" sz="1200" kern="1200" baseline="0" dirty="0" smtClean="0">
                <a:solidFill>
                  <a:schemeClr val="tx1"/>
                </a:solidFill>
                <a:latin typeface="+mn-lt"/>
                <a:ea typeface="+mn-ea"/>
                <a:cs typeface="+mn-cs"/>
              </a:rPr>
              <a:t> </a:t>
            </a:r>
            <a:r>
              <a:rPr kumimoji="1" lang="en-GB" altLang="ja-JP" sz="1200" kern="1200" dirty="0" smtClean="0">
                <a:solidFill>
                  <a:schemeClr val="tx1"/>
                </a:solidFill>
                <a:latin typeface="+mn-lt"/>
                <a:ea typeface="+mn-ea"/>
                <a:cs typeface="+mn-cs"/>
              </a:rPr>
              <a:t>Second,</a:t>
            </a:r>
            <a:r>
              <a:rPr kumimoji="1" lang="en-GB" altLang="ja-JP" sz="1200" kern="1200" baseline="0" dirty="0" smtClean="0">
                <a:solidFill>
                  <a:schemeClr val="tx1"/>
                </a:solidFill>
                <a:latin typeface="+mn-lt"/>
                <a:ea typeface="+mn-ea"/>
                <a:cs typeface="+mn-cs"/>
              </a:rPr>
              <a:t> you type your name; Third, you read a passage and answer its quizzes. 4</a:t>
            </a:r>
            <a:r>
              <a:rPr kumimoji="1" lang="en-GB" altLang="ja-JP" sz="1200" kern="1200" baseline="30000" dirty="0" smtClean="0">
                <a:solidFill>
                  <a:schemeClr val="tx1"/>
                </a:solidFill>
                <a:latin typeface="+mn-lt"/>
                <a:ea typeface="+mn-ea"/>
                <a:cs typeface="+mn-cs"/>
              </a:rPr>
              <a:t>th</a:t>
            </a:r>
            <a:r>
              <a:rPr kumimoji="1" lang="en-GB" altLang="ja-JP" sz="1200" kern="1200" baseline="0" dirty="0" smtClean="0">
                <a:solidFill>
                  <a:schemeClr val="tx1"/>
                </a:solidFill>
                <a:latin typeface="+mn-lt"/>
                <a:ea typeface="+mn-ea"/>
                <a:cs typeface="+mn-cs"/>
              </a:rPr>
              <a:t> you see your individual reading results  </a:t>
            </a:r>
            <a:r>
              <a:rPr lang="en-US" altLang="ja-JP" sz="1200" dirty="0" smtClean="0"/>
              <a:t>Fifth</a:t>
            </a:r>
            <a:r>
              <a:rPr lang="en-US" altLang="ja-JP" sz="1200" baseline="0" dirty="0" smtClean="0"/>
              <a:t>:</a:t>
            </a:r>
            <a:r>
              <a:rPr lang="en-US" altLang="ja-JP" sz="1200" dirty="0" smtClean="0"/>
              <a:t> your file on the results is sent automatically to your teacher. Finally you’ll see the results of all the learners</a:t>
            </a:r>
            <a:r>
              <a:rPr lang="en-US" altLang="ja-JP" sz="1200" baseline="0" dirty="0" smtClean="0"/>
              <a:t> in a class, of course including your result.</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aseline="0" dirty="0" smtClean="0"/>
              <a:t>Now, I’m going to demonstrate the 2</a:t>
            </a:r>
            <a:r>
              <a:rPr kumimoji="1" lang="en-US" altLang="ja-JP" sz="1200" baseline="30000" dirty="0" smtClean="0"/>
              <a:t>nd</a:t>
            </a:r>
            <a:r>
              <a:rPr kumimoji="1" lang="en-US" altLang="ja-JP" sz="1200" baseline="0" dirty="0" smtClean="0"/>
              <a:t> step as a learner.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D6671E3-3869-4F40-8CE0-084B3FC6DB98}" type="slidenum">
              <a:rPr kumimoji="1" lang="ja-JP" altLang="en-US" smtClean="0"/>
              <a:pPr/>
              <a:t>13</a:t>
            </a:fld>
            <a:endParaRPr kumimoji="1" lang="ja-JP" altLang="en-US"/>
          </a:p>
        </p:txBody>
      </p:sp>
    </p:spTree>
    <p:extLst>
      <p:ext uri="{BB962C8B-B14F-4D97-AF65-F5344CB8AC3E}">
        <p14:creationId xmlns="" xmlns:p14="http://schemas.microsoft.com/office/powerpoint/2010/main" val="405735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This</a:t>
            </a:r>
            <a:r>
              <a:rPr kumimoji="1" lang="en-US" altLang="ja-JP" baseline="0" dirty="0" smtClean="0"/>
              <a:t> slide shows learners have finished reading, and they are now watching the results of all the learners.</a:t>
            </a:r>
            <a:endParaRPr kumimoji="1" lang="ja-JP" altLang="en-US" dirty="0"/>
          </a:p>
        </p:txBody>
      </p:sp>
      <p:sp>
        <p:nvSpPr>
          <p:cNvPr id="4" name="スライド番号プレースホルダ 3"/>
          <p:cNvSpPr>
            <a:spLocks noGrp="1"/>
          </p:cNvSpPr>
          <p:nvPr>
            <p:ph type="sldNum" sz="quarter" idx="10"/>
          </p:nvPr>
        </p:nvSpPr>
        <p:spPr/>
        <p:txBody>
          <a:bodyPr/>
          <a:lstStyle/>
          <a:p>
            <a:fld id="{B764D190-AB07-F04B-9911-B1B9F7D9639D}"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On the</a:t>
            </a:r>
            <a:r>
              <a:rPr kumimoji="1" lang="en-US" altLang="ja-JP" baseline="0" dirty="0" smtClean="0"/>
              <a:t> stage 2-4, </a:t>
            </a:r>
            <a:r>
              <a:rPr kumimoji="1" lang="en-US" altLang="ja-JP" dirty="0" smtClean="0"/>
              <a:t>learners</a:t>
            </a:r>
            <a:r>
              <a:rPr kumimoji="1" lang="en-US" altLang="ja-JP" baseline="0" dirty="0" smtClean="0"/>
              <a:t> can look at the result screen about all the learners in a classroom after reading. </a:t>
            </a:r>
            <a:r>
              <a:rPr kumimoji="1" lang="en-US" altLang="ja-JP" dirty="0" smtClean="0"/>
              <a:t>This is an example screen. Dots</a:t>
            </a:r>
            <a:r>
              <a:rPr kumimoji="1" lang="en-US" altLang="ja-JP" baseline="0" dirty="0" smtClean="0"/>
              <a:t> stand for individual results. You see one learner got 100% of accuracy. She or he read passages at the speed of about 80 WPM. Look at the bottom. There are 6 learners whose reading speeds are different, but all of them did not answer any question correctly. We thought it would be beneficial for learners to look at all the learners’ results after reading . Now I’ll show you a short video about the feedback in a classroom. This is a monitor screen. Two learners have finished their reading. Both learners read at the speed of 200 WPM,; the horizontal line shows WPM. One learner answered correctly 100% while the other 50%. The number of the dots is increasing, because the Mewm system collects learners’ data as soon as learners finish reading. Finally the screen shows Mewm collected 25 learners’ data.</a:t>
            </a:r>
            <a:endParaRPr kumimoji="1" lang="ja-JP" altLang="en-US" dirty="0"/>
          </a:p>
        </p:txBody>
      </p:sp>
      <p:sp>
        <p:nvSpPr>
          <p:cNvPr id="4" name="スライド番号プレースホルダ 3"/>
          <p:cNvSpPr>
            <a:spLocks noGrp="1"/>
          </p:cNvSpPr>
          <p:nvPr>
            <p:ph type="sldNum" sz="quarter" idx="10"/>
          </p:nvPr>
        </p:nvSpPr>
        <p:spPr/>
        <p:txBody>
          <a:bodyPr/>
          <a:lstStyle/>
          <a:p>
            <a:fld id="{B764D190-AB07-F04B-9911-B1B9F7D9639D}"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In the final step, as a teacher or researcher, </a:t>
            </a:r>
            <a:r>
              <a:rPr kumimoji="1" lang="en-US" altLang="ja-JP" baseline="0" dirty="0" smtClean="0"/>
              <a:t>I’m going to show you the process of the summarization of the learners’ data.</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smtClean="0"/>
              <a:t>Probably it’ll take about 30 seconds to paste learners’ data on an Excel file.</a:t>
            </a:r>
          </a:p>
        </p:txBody>
      </p:sp>
      <p:sp>
        <p:nvSpPr>
          <p:cNvPr id="4" name="スライド番号プレースホルダー 3"/>
          <p:cNvSpPr>
            <a:spLocks noGrp="1"/>
          </p:cNvSpPr>
          <p:nvPr>
            <p:ph type="sldNum" sz="quarter" idx="10"/>
          </p:nvPr>
        </p:nvSpPr>
        <p:spPr/>
        <p:txBody>
          <a:bodyPr/>
          <a:lstStyle/>
          <a:p>
            <a:fld id="{AD6671E3-3869-4F40-8CE0-084B3FC6DB98}" type="slidenum">
              <a:rPr kumimoji="1" lang="ja-JP" altLang="en-US" smtClean="0"/>
              <a:pPr/>
              <a:t>16</a:t>
            </a:fld>
            <a:endParaRPr kumimoji="1" lang="ja-JP" altLang="en-US"/>
          </a:p>
        </p:txBody>
      </p:sp>
    </p:spTree>
    <p:extLst>
      <p:ext uri="{BB962C8B-B14F-4D97-AF65-F5344CB8AC3E}">
        <p14:creationId xmlns="" xmlns:p14="http://schemas.microsoft.com/office/powerpoint/2010/main" val="4057356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This is an</a:t>
            </a:r>
            <a:r>
              <a:rPr kumimoji="1" lang="en-US" altLang="ja-JP" baseline="0" dirty="0" smtClean="0"/>
              <a:t> example of learners’ summarization.  In the column A, the title of the reading material is shown. In the column B, you see your students’ name,. In this case, A, B and C. Time is the total time for reading and answering questions. In the column E, you can see the word number of the first passage. In the column F, you can see 196, which means the number of words in the passage 2. In the column G and H, you’ll see RT. RT means reading time. Learner A took 98 seconds for passage 1. In the column I, you’ll see about 103, which means the learner A’s WPM. In the column K, you’ll see the learner A chose answer 3. In the column M, you’ll see the number 1, which means the answer 3 is correct. </a:t>
            </a:r>
          </a:p>
        </p:txBody>
      </p:sp>
      <p:sp>
        <p:nvSpPr>
          <p:cNvPr id="4" name="スライド番号プレースホルダー 3"/>
          <p:cNvSpPr>
            <a:spLocks noGrp="1"/>
          </p:cNvSpPr>
          <p:nvPr>
            <p:ph type="sldNum" sz="quarter" idx="10"/>
          </p:nvPr>
        </p:nvSpPr>
        <p:spPr/>
        <p:txBody>
          <a:bodyPr/>
          <a:lstStyle/>
          <a:p>
            <a:fld id="{AD6671E3-3869-4F40-8CE0-084B3FC6DB98}" type="slidenum">
              <a:rPr kumimoji="1" lang="ja-JP" altLang="en-US" smtClean="0"/>
              <a:pPr/>
              <a:t>17</a:t>
            </a:fld>
            <a:endParaRPr kumimoji="1" lang="ja-JP" altLang="en-US"/>
          </a:p>
        </p:txBody>
      </p:sp>
    </p:spTree>
    <p:extLst>
      <p:ext uri="{BB962C8B-B14F-4D97-AF65-F5344CB8AC3E}">
        <p14:creationId xmlns="" xmlns:p14="http://schemas.microsoft.com/office/powerpoint/2010/main" val="4057356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GB" altLang="ja-JP" sz="1200" kern="1200" dirty="0" smtClean="0">
                <a:solidFill>
                  <a:schemeClr val="tx1"/>
                </a:solidFill>
                <a:latin typeface="+mn-lt"/>
                <a:ea typeface="+mn-ea"/>
                <a:cs typeface="+mn-cs"/>
              </a:rPr>
              <a:t>From now, I report</a:t>
            </a:r>
            <a:r>
              <a:rPr kumimoji="1" lang="en-GB" altLang="ja-JP" sz="1200" kern="1200" baseline="0" dirty="0" smtClean="0">
                <a:solidFill>
                  <a:schemeClr val="tx1"/>
                </a:solidFill>
                <a:latin typeface="+mn-lt"/>
                <a:ea typeface="+mn-ea"/>
                <a:cs typeface="+mn-cs"/>
              </a:rPr>
              <a:t> learners’ voice. After we collected their opinions, we categorized them into good or bad comments. </a:t>
            </a:r>
          </a:p>
          <a:p>
            <a:endParaRPr kumimoji="1" lang="ja-JP" altLang="ja-JP" sz="1200" kern="1200" dirty="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D6671E3-3869-4F40-8CE0-084B3FC6DB98}" type="slidenum">
              <a:rPr kumimoji="1" lang="ja-JP" altLang="en-US" smtClean="0"/>
              <a:pPr/>
              <a:t>18</a:t>
            </a:fld>
            <a:endParaRPr kumimoji="1" lang="ja-JP" altLang="en-US"/>
          </a:p>
        </p:txBody>
      </p:sp>
    </p:spTree>
    <p:extLst>
      <p:ext uri="{BB962C8B-B14F-4D97-AF65-F5344CB8AC3E}">
        <p14:creationId xmlns="" xmlns:p14="http://schemas.microsoft.com/office/powerpoint/2010/main" val="4057356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smtClean="0"/>
              <a:t>Many Japanese students are very carefully about their friends' actions and results, like on reading scores. This student felt easy because he didn't have to read faster in order to catch up with their friends. </a:t>
            </a:r>
          </a:p>
          <a:p>
            <a:endParaRPr kumimoji="1" lang="ja-JP" altLang="en-US" dirty="0"/>
          </a:p>
        </p:txBody>
      </p:sp>
      <p:sp>
        <p:nvSpPr>
          <p:cNvPr id="4" name="スライド番号プレースホルダ 3"/>
          <p:cNvSpPr>
            <a:spLocks noGrp="1"/>
          </p:cNvSpPr>
          <p:nvPr>
            <p:ph type="sldNum" sz="quarter" idx="10"/>
          </p:nvPr>
        </p:nvSpPr>
        <p:spPr/>
        <p:txBody>
          <a:bodyPr/>
          <a:lstStyle/>
          <a:p>
            <a:fld id="{B764D190-AB07-F04B-9911-B1B9F7D9639D}"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Before the main story, let me just stop to explain the terminology.  We say  Reading Efficiency as WPM multiplied by success rate of reading comprehension. So RE indicates how fast and accurate you can read.</a:t>
            </a:r>
          </a:p>
        </p:txBody>
      </p:sp>
      <p:sp>
        <p:nvSpPr>
          <p:cNvPr id="4" name="スライド番号プレースホルダー 3"/>
          <p:cNvSpPr>
            <a:spLocks noGrp="1"/>
          </p:cNvSpPr>
          <p:nvPr>
            <p:ph type="sldNum" sz="quarter" idx="10"/>
          </p:nvPr>
        </p:nvSpPr>
        <p:spPr/>
        <p:txBody>
          <a:bodyPr/>
          <a:lstStyle/>
          <a:p>
            <a:fld id="{AD6671E3-3869-4F40-8CE0-084B3FC6DB98}" type="slidenum">
              <a:rPr kumimoji="1" lang="ja-JP" altLang="en-US" smtClean="0"/>
              <a:pPr/>
              <a:t>2</a:t>
            </a:fld>
            <a:endParaRPr kumimoji="1" lang="ja-JP" altLang="en-US"/>
          </a:p>
        </p:txBody>
      </p:sp>
    </p:spTree>
    <p:extLst>
      <p:ext uri="{BB962C8B-B14F-4D97-AF65-F5344CB8AC3E}">
        <p14:creationId xmlns="" xmlns:p14="http://schemas.microsoft.com/office/powerpoint/2010/main" val="3563380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764D190-AB07-F04B-9911-B1B9F7D9639D}"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764D190-AB07-F04B-9911-B1B9F7D9639D}"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GB" altLang="ja-JP" sz="1200" kern="1200" dirty="0" smtClean="0">
                <a:solidFill>
                  <a:schemeClr val="tx1"/>
                </a:solidFill>
                <a:latin typeface="+mn-lt"/>
                <a:ea typeface="+mn-ea"/>
                <a:cs typeface="+mn-cs"/>
              </a:rPr>
              <a:t>We have developed the </a:t>
            </a:r>
            <a:r>
              <a:rPr kumimoji="1" lang="en-GB" altLang="ja-JP" sz="1200" i="1" kern="1200" dirty="0" smtClean="0">
                <a:solidFill>
                  <a:schemeClr val="tx1"/>
                </a:solidFill>
                <a:latin typeface="+mn-lt"/>
                <a:ea typeface="+mn-ea"/>
                <a:cs typeface="+mn-cs"/>
              </a:rPr>
              <a:t>Mewm</a:t>
            </a:r>
            <a:r>
              <a:rPr kumimoji="1" lang="en-GB" altLang="ja-JP" sz="1200" kern="1200" dirty="0" smtClean="0">
                <a:solidFill>
                  <a:schemeClr val="tx1"/>
                </a:solidFill>
                <a:latin typeface="+mn-lt"/>
                <a:ea typeface="+mn-ea"/>
                <a:cs typeface="+mn-cs"/>
              </a:rPr>
              <a:t> system and, thanks to the application, now we do not have to spend a lot of time and effort measuring and collecting learners’ data, even if its amount is more than one hundred. CALL programs are not all about language learning, but the two application programs we have mentioned in this paper have far more advantages than painful, manual labours, for both learners and teachers,</a:t>
            </a:r>
            <a:r>
              <a:rPr kumimoji="1" lang="en-GB" altLang="ja-JP" sz="1200" kern="1200" baseline="0" dirty="0" smtClean="0">
                <a:solidFill>
                  <a:schemeClr val="tx1"/>
                </a:solidFill>
                <a:latin typeface="+mn-lt"/>
                <a:ea typeface="+mn-ea"/>
                <a:cs typeface="+mn-cs"/>
              </a:rPr>
              <a:t> such as motivation of learners and </a:t>
            </a:r>
            <a:r>
              <a:rPr kumimoji="1" lang="en-GB" altLang="ja-JP" sz="1200" kern="1200" dirty="0" smtClean="0">
                <a:solidFill>
                  <a:schemeClr val="tx1"/>
                </a:solidFill>
                <a:latin typeface="+mn-lt"/>
                <a:ea typeface="+mn-ea"/>
                <a:cs typeface="+mn-cs"/>
              </a:rPr>
              <a:t>the automation of the measurement and collection of learners’ traces. Thus, on these technological bases, reading practice using a chunking text can be useful in order to enhance reading efficiency.</a:t>
            </a:r>
            <a:endParaRPr kumimoji="1" lang="ja-JP" altLang="ja-JP" sz="1200" kern="1200" dirty="0" smtClean="0">
              <a:solidFill>
                <a:schemeClr val="tx1"/>
              </a:solidFill>
              <a:latin typeface="+mn-lt"/>
              <a:ea typeface="+mn-ea"/>
              <a:cs typeface="+mn-cs"/>
            </a:endParaRPr>
          </a:p>
          <a:p>
            <a:endParaRPr kumimoji="1" lang="ja-JP" altLang="ja-JP" sz="1200" kern="1200" dirty="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D6671E3-3869-4F40-8CE0-084B3FC6DB98}" type="slidenum">
              <a:rPr kumimoji="1" lang="ja-JP" altLang="en-US" smtClean="0"/>
              <a:pPr/>
              <a:t>23</a:t>
            </a:fld>
            <a:endParaRPr kumimoji="1" lang="ja-JP" altLang="en-US"/>
          </a:p>
        </p:txBody>
      </p:sp>
    </p:spTree>
    <p:extLst>
      <p:ext uri="{BB962C8B-B14F-4D97-AF65-F5344CB8AC3E}">
        <p14:creationId xmlns="" xmlns:p14="http://schemas.microsoft.com/office/powerpoint/2010/main" val="405735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dirty="0" smtClean="0"/>
              <a:t>I’ll tell you why</a:t>
            </a:r>
            <a:r>
              <a:rPr kumimoji="1" lang="en-US" altLang="ja-JP" baseline="0" dirty="0" smtClean="0"/>
              <a:t> we focused on a chunk in  a reading activity.</a:t>
            </a:r>
          </a:p>
          <a:p>
            <a:pPr marL="228600" indent="-228600">
              <a:buAutoNum type="arabicPeriod"/>
            </a:pPr>
            <a:r>
              <a:rPr kumimoji="1" lang="en-US" altLang="ja-JP" baseline="0" dirty="0" smtClean="0"/>
              <a:t>… the effect of dynamic display mode of chunks on a certain software in our past study</a:t>
            </a:r>
          </a:p>
          <a:p>
            <a:pPr marL="228600" indent="-228600">
              <a:buAutoNum type="arabicPeriod"/>
            </a:pPr>
            <a:r>
              <a:rPr kumimoji="1" lang="en-US" altLang="ja-JP" baseline="0" dirty="0" smtClean="0"/>
              <a:t>… How we conducted the research in the actual classes and then we refer to the challenges we have met.</a:t>
            </a:r>
          </a:p>
          <a:p>
            <a:pPr marL="228600" indent="-228600">
              <a:buAutoNum type="arabicPeriod"/>
            </a:pPr>
            <a:r>
              <a:rPr kumimoji="1" lang="en-US" altLang="ja-JP" baseline="0" dirty="0" smtClean="0"/>
              <a:t>As solution to the challenges, we demonstrate a renovated software of dynamic display mode of chunks.</a:t>
            </a:r>
          </a:p>
          <a:p>
            <a:pPr marL="228600" indent="-228600">
              <a:buAutoNum type="arabicPeriod"/>
            </a:pPr>
            <a:r>
              <a:rPr kumimoji="1" lang="en-US" altLang="ja-JP" baseline="0" dirty="0" smtClean="0"/>
              <a:t>Show you the result of one example of use of the software this year.</a:t>
            </a:r>
          </a:p>
        </p:txBody>
      </p:sp>
      <p:sp>
        <p:nvSpPr>
          <p:cNvPr id="4" name="スライド番号プレースホルダー 3"/>
          <p:cNvSpPr>
            <a:spLocks noGrp="1"/>
          </p:cNvSpPr>
          <p:nvPr>
            <p:ph type="sldNum" sz="quarter" idx="10"/>
          </p:nvPr>
        </p:nvSpPr>
        <p:spPr/>
        <p:txBody>
          <a:bodyPr/>
          <a:lstStyle/>
          <a:p>
            <a:fld id="{B764D190-AB07-F04B-9911-B1B9F7D9639D}" type="slidenum">
              <a:rPr kumimoji="1" lang="ja-JP" altLang="en-US" smtClean="0"/>
              <a:pPr/>
              <a:t>3</a:t>
            </a:fld>
            <a:endParaRPr kumimoji="1" lang="ja-JP" altLang="en-US"/>
          </a:p>
        </p:txBody>
      </p:sp>
    </p:spTree>
    <p:extLst>
      <p:ext uri="{BB962C8B-B14F-4D97-AF65-F5344CB8AC3E}">
        <p14:creationId xmlns="" xmlns:p14="http://schemas.microsoft.com/office/powerpoint/2010/main" val="194648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a:t>
            </a:r>
            <a:r>
              <a:rPr kumimoji="1" lang="en-US" altLang="ja-JP" baseline="0" dirty="0" smtClean="0"/>
              <a:t> first of all, let me just begin with  a chunk itself: Why we have focused on a chunk reading.  I have to make sure what  a chunk is: </a:t>
            </a:r>
            <a:r>
              <a:rPr kumimoji="1" lang="en-US" altLang="ja-JP" dirty="0" smtClean="0"/>
              <a:t>A chunk is a minimum unit of sound, meaning, and syntax with approximately 5 to 7 words in one chunk with a duration of 2±1 sec. </a:t>
            </a:r>
          </a:p>
          <a:p>
            <a:endParaRPr kumimoji="1" lang="en-US" altLang="ja-JP" dirty="0" smtClean="0"/>
          </a:p>
          <a:p>
            <a:r>
              <a:rPr kumimoji="1" lang="en-US" altLang="ja-JP" dirty="0" smtClean="0"/>
              <a:t>According</a:t>
            </a:r>
            <a:r>
              <a:rPr kumimoji="1" lang="en-US" altLang="ja-JP" baseline="0" dirty="0" smtClean="0"/>
              <a:t> to prior studies shown in the references, this unit of chunk </a:t>
            </a:r>
            <a:r>
              <a:rPr kumimoji="1" lang="en-US" altLang="ja-JP" sz="1200" kern="1200" dirty="0" smtClean="0">
                <a:solidFill>
                  <a:schemeClr val="tx1"/>
                </a:solidFill>
                <a:effectLst/>
                <a:latin typeface="+mn-lt"/>
                <a:ea typeface="+mn-ea"/>
                <a:cs typeface="+mn-cs"/>
              </a:rPr>
              <a:t>enables learners to process the meaning and structure of English sentences.</a:t>
            </a:r>
            <a:r>
              <a:rPr kumimoji="1" lang="en-US" altLang="ja-JP" sz="1200" kern="1200" baseline="0" dirty="0" smtClean="0">
                <a:solidFill>
                  <a:schemeClr val="tx1"/>
                </a:solidFill>
                <a:effectLst/>
                <a:latin typeface="+mn-lt"/>
                <a:ea typeface="+mn-ea"/>
                <a:cs typeface="+mn-cs"/>
              </a:rPr>
              <a:t> Another study shows that </a:t>
            </a:r>
            <a:r>
              <a:rPr kumimoji="1" lang="en-US" altLang="ja-JP" sz="1200" kern="1200" dirty="0" smtClean="0">
                <a:solidFill>
                  <a:schemeClr val="tx1"/>
                </a:solidFill>
                <a:effectLst/>
                <a:latin typeface="+mn-lt"/>
                <a:ea typeface="+mn-ea"/>
                <a:cs typeface="+mn-cs"/>
              </a:rPr>
              <a:t> a display method of chunked phrases and clauses could significantly enhance reading speed. </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So we assume that a chunk</a:t>
            </a:r>
            <a:r>
              <a:rPr kumimoji="1" lang="en-US" altLang="ja-JP" sz="1200" kern="1200" baseline="0" dirty="0" smtClean="0">
                <a:solidFill>
                  <a:schemeClr val="tx1"/>
                </a:solidFill>
                <a:effectLst/>
                <a:latin typeface="+mn-lt"/>
                <a:ea typeface="+mn-ea"/>
                <a:cs typeface="+mn-cs"/>
              </a:rPr>
              <a:t> is a </a:t>
            </a:r>
            <a:r>
              <a:rPr kumimoji="1" lang="en-US" altLang="ja-JP" sz="1200" kern="1200" dirty="0" smtClean="0">
                <a:solidFill>
                  <a:schemeClr val="tx1"/>
                </a:solidFill>
                <a:effectLst/>
                <a:latin typeface="+mn-lt"/>
                <a:ea typeface="+mn-ea"/>
                <a:cs typeface="+mn-cs"/>
              </a:rPr>
              <a:t>sustainable effectual factor….</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D6671E3-3869-4F40-8CE0-084B3FC6DB98}" type="slidenum">
              <a:rPr kumimoji="1" lang="ja-JP" altLang="en-US" smtClean="0"/>
              <a:pPr/>
              <a:t>4</a:t>
            </a:fld>
            <a:endParaRPr kumimoji="1" lang="ja-JP" altLang="en-US"/>
          </a:p>
        </p:txBody>
      </p:sp>
    </p:spTree>
    <p:extLst>
      <p:ext uri="{BB962C8B-B14F-4D97-AF65-F5344CB8AC3E}">
        <p14:creationId xmlns="" xmlns:p14="http://schemas.microsoft.com/office/powerpoint/2010/main" val="356338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Then, Why</a:t>
            </a:r>
            <a:r>
              <a:rPr kumimoji="1" lang="en-US" altLang="ja-JP" baseline="0" dirty="0" smtClean="0"/>
              <a:t> we turn to software? </a:t>
            </a:r>
            <a:r>
              <a:rPr kumimoji="1" lang="en-GB" altLang="ja-JP" sz="1200" kern="1200" dirty="0" smtClean="0">
                <a:solidFill>
                  <a:schemeClr val="tx1"/>
                </a:solidFill>
                <a:effectLst/>
                <a:latin typeface="+mn-lt"/>
                <a:ea typeface="+mn-ea"/>
                <a:cs typeface="+mn-cs"/>
              </a:rPr>
              <a:t>We have assumed that using chunking texts on a PC display would be effective for novice Japanese learners of English ; they tend to read an English sentence back and forth in order to parse it and translate it into Japanese, word for word.</a:t>
            </a:r>
            <a:r>
              <a:rPr lang="ja-JP" altLang="ja-JP" dirty="0" smtClean="0">
                <a:effectLst/>
              </a:rPr>
              <a:t> </a:t>
            </a:r>
            <a:r>
              <a:rPr kumimoji="1" lang="en-US" altLang="ja-JP" baseline="0" dirty="0" smtClean="0"/>
              <a:t> The dynamic chunking displaying mode(</a:t>
            </a:r>
            <a:r>
              <a:rPr kumimoji="1" lang="ja-JP" altLang="en-US" baseline="0" dirty="0" smtClean="0"/>
              <a:t>図の説明）</a:t>
            </a:r>
            <a:r>
              <a:rPr kumimoji="1" lang="en-US" altLang="ja-JP" baseline="0" dirty="0" smtClean="0"/>
              <a:t>  propels and forces learners to read straight along the lines. Or we think that,  in order to acquire reading efficiency, learners should put priority  on just speed-up rather than accuracy.</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AD6671E3-3869-4F40-8CE0-084B3FC6DB98}" type="slidenum">
              <a:rPr kumimoji="1" lang="ja-JP" altLang="en-US" smtClean="0"/>
              <a:pPr/>
              <a:t>5</a:t>
            </a:fld>
            <a:endParaRPr kumimoji="1" lang="ja-JP" altLang="en-US"/>
          </a:p>
        </p:txBody>
      </p:sp>
    </p:spTree>
    <p:extLst>
      <p:ext uri="{BB962C8B-B14F-4D97-AF65-F5344CB8AC3E}">
        <p14:creationId xmlns="" xmlns:p14="http://schemas.microsoft.com/office/powerpoint/2010/main" val="78374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How we used Mint</a:t>
            </a:r>
            <a:r>
              <a:rPr kumimoji="1" lang="en-US" altLang="ja-JP" baseline="0" dirty="0" smtClean="0"/>
              <a:t> and train students in the treatment.</a:t>
            </a:r>
          </a:p>
          <a:p>
            <a:endParaRPr kumimoji="1" lang="en-US" altLang="ja-JP" baseline="0" dirty="0" smtClean="0"/>
          </a:p>
          <a:p>
            <a:r>
              <a:rPr kumimoji="1" lang="en-US" altLang="ja-JP" baseline="0" dirty="0" smtClean="0"/>
              <a:t>We gave student a training in an actual lesson , each training takes about 5minitues or so  per week on 4-month semester basis.</a:t>
            </a:r>
          </a:p>
          <a:p>
            <a:r>
              <a:rPr kumimoji="1" lang="en-US" altLang="ja-JP" baseline="0" dirty="0" smtClean="0"/>
              <a:t>The training consisted of Fast reading on Mint and online comprehension quizzes on LMS(Moodle).  Instant feedback of WPM  and comprehension score can be given from these different tools.  But feedback may motivate students and become a pacemaker of their reading</a:t>
            </a:r>
          </a:p>
          <a:p>
            <a:endParaRPr kumimoji="1" lang="en-US" altLang="ja-JP" baseline="0" dirty="0" smtClean="0"/>
          </a:p>
          <a:p>
            <a:r>
              <a:rPr kumimoji="1" lang="en-US" altLang="ja-JP" baseline="0" dirty="0" smtClean="0"/>
              <a:t>After the reading practice,  we gave a usual reading class on paper base based on the instruction of chunk-reading, or gave oral reading practice</a:t>
            </a:r>
            <a:endParaRPr kumimoji="1" lang="ja-JP" altLang="en-US" dirty="0"/>
          </a:p>
        </p:txBody>
      </p:sp>
      <p:sp>
        <p:nvSpPr>
          <p:cNvPr id="4" name="スライド番号プレースホルダー 3"/>
          <p:cNvSpPr>
            <a:spLocks noGrp="1"/>
          </p:cNvSpPr>
          <p:nvPr>
            <p:ph type="sldNum" sz="quarter" idx="10"/>
          </p:nvPr>
        </p:nvSpPr>
        <p:spPr/>
        <p:txBody>
          <a:bodyPr/>
          <a:lstStyle/>
          <a:p>
            <a:fld id="{AD6671E3-3869-4F40-8CE0-084B3FC6DB98}" type="slidenum">
              <a:rPr kumimoji="1" lang="ja-JP" altLang="en-US" smtClean="0"/>
              <a:pPr/>
              <a:t>6</a:t>
            </a:fld>
            <a:endParaRPr kumimoji="1" lang="ja-JP" altLang="en-US"/>
          </a:p>
        </p:txBody>
      </p:sp>
    </p:spTree>
    <p:extLst>
      <p:ext uri="{BB962C8B-B14F-4D97-AF65-F5344CB8AC3E}">
        <p14:creationId xmlns="" xmlns:p14="http://schemas.microsoft.com/office/powerpoint/2010/main" val="257721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For effect measurement , we gave pre- and posttest.</a:t>
            </a:r>
            <a:r>
              <a:rPr kumimoji="1" lang="en-US" altLang="ja-JP" baseline="0" dirty="0" smtClean="0"/>
              <a:t>  </a:t>
            </a:r>
          </a:p>
          <a:p>
            <a:endParaRPr kumimoji="1" lang="en-US" altLang="ja-JP" baseline="0" dirty="0" smtClean="0"/>
          </a:p>
          <a:p>
            <a:r>
              <a:rPr kumimoji="1" lang="en-US" altLang="ja-JP" baseline="0" dirty="0" smtClean="0"/>
              <a:t>20mins listening quizzes aims to measure the transfer effect of reading to listening.</a:t>
            </a:r>
          </a:p>
          <a:p>
            <a:r>
              <a:rPr kumimoji="1" lang="en-US" altLang="ja-JP" baseline="0" dirty="0" smtClean="0"/>
              <a:t>T</a:t>
            </a:r>
            <a:r>
              <a:rPr kumimoji="1" lang="en-US" altLang="ja-JP" dirty="0" smtClean="0"/>
              <a:t>hese tests</a:t>
            </a:r>
            <a:r>
              <a:rPr kumimoji="1" lang="en-US" altLang="ja-JP" baseline="0" dirty="0" smtClean="0"/>
              <a:t> are adopted from Japanese English Practical English Proficiency Test pre-2 Level, which is well-known and general for Japanese students. </a:t>
            </a:r>
            <a:endParaRPr kumimoji="1" lang="ja-JP" altLang="en-US" dirty="0"/>
          </a:p>
        </p:txBody>
      </p:sp>
      <p:sp>
        <p:nvSpPr>
          <p:cNvPr id="4" name="スライド番号プレースホルダー 3"/>
          <p:cNvSpPr>
            <a:spLocks noGrp="1"/>
          </p:cNvSpPr>
          <p:nvPr>
            <p:ph type="sldNum" sz="quarter" idx="10"/>
          </p:nvPr>
        </p:nvSpPr>
        <p:spPr/>
        <p:txBody>
          <a:bodyPr/>
          <a:lstStyle/>
          <a:p>
            <a:fld id="{AD6671E3-3869-4F40-8CE0-084B3FC6DB98}" type="slidenum">
              <a:rPr kumimoji="1" lang="ja-JP" altLang="en-US" smtClean="0"/>
              <a:pPr/>
              <a:t>7</a:t>
            </a:fld>
            <a:endParaRPr kumimoji="1" lang="ja-JP" altLang="en-US"/>
          </a:p>
        </p:txBody>
      </p:sp>
    </p:spTree>
    <p:extLst>
      <p:ext uri="{BB962C8B-B14F-4D97-AF65-F5344CB8AC3E}">
        <p14:creationId xmlns="" xmlns:p14="http://schemas.microsoft.com/office/powerpoint/2010/main" val="4057356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Yubune</a:t>
            </a:r>
            <a:r>
              <a:rPr kumimoji="1" lang="en-US" altLang="ja-JP" dirty="0" smtClean="0"/>
              <a:t>, Kanda,</a:t>
            </a:r>
            <a:r>
              <a:rPr kumimoji="1" lang="en-US" altLang="ja-JP" baseline="0" dirty="0" smtClean="0"/>
              <a:t> </a:t>
            </a:r>
            <a:r>
              <a:rPr kumimoji="1" lang="en-US" altLang="ja-JP" baseline="0" dirty="0" err="1" smtClean="0"/>
              <a:t>Tabuchi</a:t>
            </a:r>
            <a:r>
              <a:rPr kumimoji="1" lang="en-US" altLang="ja-JP" baseline="0" dirty="0" smtClean="0"/>
              <a:t>(2009)</a:t>
            </a:r>
          </a:p>
          <a:p>
            <a:r>
              <a:rPr kumimoji="1" lang="en-US" altLang="ja-JP" baseline="0" dirty="0" smtClean="0"/>
              <a:t>All those groups (lower level) are rising in reading efficiency (In reality, there were two experimental groups of different displaying mode. but now I don’t detail it for expediency)</a:t>
            </a:r>
          </a:p>
        </p:txBody>
      </p:sp>
      <p:sp>
        <p:nvSpPr>
          <p:cNvPr id="4" name="スライド番号プレースホルダー 3"/>
          <p:cNvSpPr>
            <a:spLocks noGrp="1"/>
          </p:cNvSpPr>
          <p:nvPr>
            <p:ph type="sldNum" sz="quarter" idx="10"/>
          </p:nvPr>
        </p:nvSpPr>
        <p:spPr/>
        <p:txBody>
          <a:bodyPr/>
          <a:lstStyle/>
          <a:p>
            <a:fld id="{AD6671E3-3869-4F40-8CE0-084B3FC6DB98}" type="slidenum">
              <a:rPr kumimoji="1" lang="ja-JP" altLang="en-US" smtClean="0"/>
              <a:pPr/>
              <a:t>8</a:t>
            </a:fld>
            <a:endParaRPr kumimoji="1" lang="ja-JP" altLang="en-US"/>
          </a:p>
        </p:txBody>
      </p:sp>
    </p:spTree>
    <p:extLst>
      <p:ext uri="{BB962C8B-B14F-4D97-AF65-F5344CB8AC3E}">
        <p14:creationId xmlns="" xmlns:p14="http://schemas.microsoft.com/office/powerpoint/2010/main" val="230076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Despite such</a:t>
            </a:r>
            <a:r>
              <a:rPr kumimoji="1" lang="en-US" altLang="ja-JP" sz="1200" kern="1200" baseline="0" dirty="0" smtClean="0">
                <a:solidFill>
                  <a:schemeClr val="tx1"/>
                </a:solidFill>
                <a:effectLst/>
                <a:latin typeface="+mn-lt"/>
                <a:ea typeface="+mn-ea"/>
                <a:cs typeface="+mn-cs"/>
              </a:rPr>
              <a:t> a result</a:t>
            </a:r>
            <a:r>
              <a:rPr kumimoji="1" lang="en-US" altLang="ja-JP" sz="1200" kern="1200" dirty="0" smtClean="0">
                <a:solidFill>
                  <a:schemeClr val="tx1"/>
                </a:solidFill>
                <a:effectLst/>
                <a:latin typeface="+mn-lt"/>
                <a:ea typeface="+mn-ea"/>
                <a:cs typeface="+mn-cs"/>
              </a:rPr>
              <a:t>, we saw challenges on how we do the research. For one thing, in pre- and post tests, we had difficulty measuring WPM and comprehension rate precisely; for example, we had, at one time without Mint, at other times on paper base, used multiple tools like HTML, a stop-watch, and a bubble sheet. That made it difficult to tally the data and give a quick feedback.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For another, </a:t>
            </a:r>
            <a:r>
              <a:rPr kumimoji="1" lang="en-US" altLang="ja-JP" sz="1200" kern="1200" baseline="0" dirty="0" smtClean="0">
                <a:solidFill>
                  <a:schemeClr val="tx1"/>
                </a:solidFill>
                <a:effectLst/>
                <a:latin typeface="+mn-lt"/>
                <a:ea typeface="+mn-ea"/>
                <a:cs typeface="+mn-cs"/>
              </a:rPr>
              <a:t> as above, the environment of  effect measurement  is different from that of training in a lesson. So we have to integrate both as much as possible. In so doing,  </a:t>
            </a:r>
            <a:r>
              <a:rPr kumimoji="1" lang="en-US" altLang="ja-JP" sz="1200" kern="1200" dirty="0" smtClean="0">
                <a:solidFill>
                  <a:schemeClr val="tx1"/>
                </a:solidFill>
                <a:effectLst/>
                <a:latin typeface="+mn-lt"/>
                <a:ea typeface="+mn-ea"/>
                <a:cs typeface="+mn-cs"/>
              </a:rPr>
              <a:t>we may have more data to confirm the effect. The effect measurement has to be taken from the practice of every lesson in a classroom. </a:t>
            </a:r>
          </a:p>
          <a:p>
            <a:r>
              <a:rPr kumimoji="1" lang="en-US" altLang="ja-JP" sz="1200" kern="1200" dirty="0" smtClean="0">
                <a:solidFill>
                  <a:schemeClr val="tx1"/>
                </a:solidFill>
                <a:effectLst/>
                <a:latin typeface="+mn-lt"/>
                <a:ea typeface="+mn-ea"/>
                <a:cs typeface="+mn-cs"/>
              </a:rPr>
              <a:t>Thus there arises a need to upgrade or renovate the software for sustainable practice.</a:t>
            </a:r>
            <a:endParaRPr kumimoji="1" lang="ja-JP" altLang="ja-JP" sz="1200" kern="1200" dirty="0" smtClean="0">
              <a:solidFill>
                <a:schemeClr val="tx1"/>
              </a:solidFill>
              <a:effectLst/>
              <a:latin typeface="+mn-lt"/>
              <a:ea typeface="+mn-ea"/>
              <a:cs typeface="+mn-cs"/>
            </a:endParaRP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764D190-AB07-F04B-9911-B1B9F7D9639D}" type="slidenum">
              <a:rPr kumimoji="1" lang="ja-JP" altLang="en-US" smtClean="0"/>
              <a:pPr/>
              <a:t>9</a:t>
            </a:fld>
            <a:endParaRPr kumimoji="1" lang="ja-JP" altLang="en-US"/>
          </a:p>
        </p:txBody>
      </p:sp>
    </p:spTree>
    <p:extLst>
      <p:ext uri="{BB962C8B-B14F-4D97-AF65-F5344CB8AC3E}">
        <p14:creationId xmlns="" xmlns:p14="http://schemas.microsoft.com/office/powerpoint/2010/main" val="3317726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ja-JP" altLang="en-US" smtClean="0"/>
              <a:t>マスター タイトルの書式設定</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p:txBody>
          <a:bodyPr/>
          <a:lstStyle/>
          <a:p>
            <a:fld id="{8ACDB3CC-F982-40F9-8DD6-BCC9AFBF44BD}" type="datetime1">
              <a:rPr lang="en-US" smtClean="0"/>
              <a:pPr/>
              <a:t>11/22/2014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5B1FEA-406A-7749-A5C3-DDCB5F67A4CE}" type="slidenum">
              <a:rPr lang="en-US" smtClean="0"/>
              <a:pPr/>
              <a:t>&lt;#&gt;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ja-JP" altLang="en-US" smtClean="0"/>
              <a:t>マスター テキストの書式設定</a:t>
            </a:r>
          </a:p>
        </p:txBody>
      </p:sp>
      <p:sp>
        <p:nvSpPr>
          <p:cNvPr id="5" name="Date Placeholder 4"/>
          <p:cNvSpPr>
            <a:spLocks noGrp="1"/>
          </p:cNvSpPr>
          <p:nvPr>
            <p:ph type="dt" sz="half" idx="10"/>
          </p:nvPr>
        </p:nvSpPr>
        <p:spPr>
          <a:xfrm>
            <a:off x="6580094" y="188259"/>
            <a:ext cx="2133600" cy="365125"/>
          </a:xfrm>
        </p:spPr>
        <p:txBody>
          <a:bodyPr/>
          <a:lstStyle/>
          <a:p>
            <a:fld id="{4EEA8273-7F9F-AF43-8196-7A0F94702A29}" type="datetimeFigureOut">
              <a:rPr kumimoji="1" lang="ja-JP" altLang="en-US" smtClean="0"/>
              <a:pPr/>
              <a:t>2014/11/22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CC8CDB-57DF-9346-BA0A-BA9ED389103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の上に図">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ja-JP" altLang="en-US" smtClean="0"/>
              <a:t>マスター タイトルの書式設定</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p:txBody>
          <a:bodyPr/>
          <a:lstStyle/>
          <a:p>
            <a:fld id="{4EEA8273-7F9F-AF43-8196-7A0F94702A29}" type="datetimeFigureOut">
              <a:rPr kumimoji="1" lang="ja-JP" altLang="en-US" smtClean="0"/>
              <a:pPr/>
              <a:t>2014/11/22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タイトル付き 2 つの図">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ja-JP" altLang="en-US" smtClean="0"/>
              <a:t>マスター タイトルの書式設定</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a:xfrm>
            <a:off x="6580094" y="188259"/>
            <a:ext cx="2133600" cy="365125"/>
          </a:xfrm>
        </p:spPr>
        <p:txBody>
          <a:bodyPr/>
          <a:lstStyle/>
          <a:p>
            <a:fld id="{4EEA8273-7F9F-AF43-8196-7A0F94702A29}" type="datetimeFigureOut">
              <a:rPr kumimoji="1" lang="ja-JP" altLang="en-US" smtClean="0"/>
              <a:pPr/>
              <a:t>2014/11/22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ja-JP" altLang="en-US" smtClean="0"/>
              <a:t>プレースホルダーまでドラッグするかアイコンをクリックして図を追加</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タイトル付き 3 つの図">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ja-JP" altLang="en-US" smtClean="0"/>
              <a:t>マスター タイトルの書式設定</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a:p>
        </p:txBody>
      </p:sp>
      <p:sp>
        <p:nvSpPr>
          <p:cNvPr id="4" name="Date Placeholder 3"/>
          <p:cNvSpPr>
            <a:spLocks noGrp="1"/>
          </p:cNvSpPr>
          <p:nvPr>
            <p:ph type="dt" sz="half" idx="10"/>
          </p:nvPr>
        </p:nvSpPr>
        <p:spPr>
          <a:xfrm>
            <a:off x="6580094" y="188259"/>
            <a:ext cx="2133600" cy="365125"/>
          </a:xfrm>
        </p:spPr>
        <p:txBody>
          <a:bodyPr/>
          <a:lstStyle/>
          <a:p>
            <a:fld id="{4EEA8273-7F9F-AF43-8196-7A0F94702A29}" type="datetimeFigureOut">
              <a:rPr kumimoji="1" lang="ja-JP" altLang="en-US" smtClean="0"/>
              <a:pPr/>
              <a:t>2014/11/22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ja-JP" altLang="en-US" smtClean="0"/>
              <a:t>プレースホルダーまでドラッグするかアイコンをクリックして図を追加</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ja-JP" altLang="en-US" smtClean="0"/>
              <a:t>プレースホルダーまでドラッグするかアイコンをクリックして図を追加</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4EEA8273-7F9F-AF43-8196-7A0F94702A29}" type="datetimeFigureOut">
              <a:rPr kumimoji="1" lang="ja-JP" altLang="en-US" smtClean="0"/>
              <a:pPr/>
              <a:t>2014/11/22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CC8CDB-57DF-9346-BA0A-BA9ED389103D}" type="slidenum">
              <a:rPr kumimoji="1" lang="ja-JP" altLang="en-US" smtClean="0"/>
              <a:pPr/>
              <a:t>&lt;#&gt;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4EEA8273-7F9F-AF43-8196-7A0F94702A29}" type="datetimeFigureOut">
              <a:rPr kumimoji="1" lang="ja-JP" altLang="en-US" smtClean="0"/>
              <a:pPr/>
              <a:t>2014/11/22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CC8CDB-57DF-9346-BA0A-BA9ED389103D}"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4EEA8273-7F9F-AF43-8196-7A0F94702A29}" type="datetimeFigureOut">
              <a:rPr kumimoji="1" lang="ja-JP" altLang="en-US" smtClean="0"/>
              <a:pPr/>
              <a:t>2014/11/22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CC8CDB-57DF-9346-BA0A-BA9ED389103D}"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図付き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ja-JP" altLang="en-US" smtClean="0"/>
              <a:t>マスター タイトルの書式設定</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p:txBody>
          <a:bodyPr/>
          <a:lstStyle/>
          <a:p>
            <a:fld id="{4EEA8273-7F9F-AF43-8196-7A0F94702A29}" type="datetimeFigureOut">
              <a:rPr kumimoji="1" lang="ja-JP" altLang="en-US" smtClean="0"/>
              <a:pPr/>
              <a:t>2014/11/22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4DDAE5B-B07C-441A-8026-C23A427A74DC}" type="datetime1">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&lt;#&gt;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a:xfrm>
            <a:off x="6580094" y="188259"/>
            <a:ext cx="2133600" cy="365125"/>
          </a:xfrm>
        </p:spPr>
        <p:txBody>
          <a:bodyPr/>
          <a:lstStyle/>
          <a:p>
            <a:fld id="{4EEA8273-7F9F-AF43-8196-7A0F94702A29}" type="datetimeFigureOut">
              <a:rPr kumimoji="1" lang="ja-JP" altLang="en-US" smtClean="0"/>
              <a:pPr/>
              <a:t>2014/11/22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CC8CDB-57DF-9346-BA0A-BA9ED389103D}"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a:xfrm>
            <a:off x="6580094" y="188259"/>
            <a:ext cx="2133600" cy="365125"/>
          </a:xfrm>
        </p:spPr>
        <p:txBody>
          <a:bodyPr/>
          <a:lstStyle/>
          <a:p>
            <a:fld id="{4EEA8273-7F9F-AF43-8196-7A0F94702A29}" type="datetimeFigureOut">
              <a:rPr kumimoji="1" lang="ja-JP" altLang="en-US" smtClean="0"/>
              <a:pPr/>
              <a:t>2014/11/22</a:t>
            </a:fld>
            <a:endParaRPr kumimoji="1" lang="ja-JP" altLang="en-US"/>
          </a:p>
        </p:txBody>
      </p:sp>
      <p:sp>
        <p:nvSpPr>
          <p:cNvPr id="8" name="Footer Placeholder 7"/>
          <p:cNvSpPr>
            <a:spLocks noGrp="1"/>
          </p:cNvSpPr>
          <p:nvPr>
            <p:ph type="ftr" sz="quarter" idx="11"/>
          </p:nvPr>
        </p:nvSpPr>
        <p:spPr>
          <a:xfrm>
            <a:off x="1120588" y="188259"/>
            <a:ext cx="2895600" cy="365125"/>
          </a:xfrm>
        </p:spPr>
        <p:txBody>
          <a:bodyPr/>
          <a:lstStyle/>
          <a:p>
            <a:endParaRPr kumimoji="1" lang="ja-JP" altLang="en-US"/>
          </a:p>
        </p:txBody>
      </p:sp>
      <p:sp>
        <p:nvSpPr>
          <p:cNvPr id="9" name="Slide Number Placeholder 8"/>
          <p:cNvSpPr>
            <a:spLocks noGrp="1"/>
          </p:cNvSpPr>
          <p:nvPr>
            <p:ph type="sldNum" sz="quarter" idx="12"/>
          </p:nvPr>
        </p:nvSpPr>
        <p:spPr/>
        <p:txBody>
          <a:bodyPr/>
          <a:lstStyle/>
          <a:p>
            <a:fld id="{C1CC8CDB-57DF-9346-BA0A-BA9ED389103D}" type="slidenum">
              <a:rPr kumimoji="1" lang="ja-JP" altLang="en-US" smtClean="0"/>
              <a:pPr/>
              <a:t>&lt;#&gt;</a:t>
            </a:fld>
            <a:endParaRPr kumimoji="1" lang="ja-JP" alt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4EEA8273-7F9F-AF43-8196-7A0F94702A29}" type="datetimeFigureOut">
              <a:rPr kumimoji="1" lang="ja-JP" altLang="en-US" smtClean="0"/>
              <a:pPr/>
              <a:t>2014/11/22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1CC8CDB-57DF-9346-BA0A-BA9ED389103D}"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A8273-7F9F-AF43-8196-7A0F94702A29}" type="datetimeFigureOut">
              <a:rPr kumimoji="1" lang="ja-JP" altLang="en-US" smtClean="0"/>
              <a:pPr/>
              <a:t>2014/11/22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1CC8CDB-57DF-9346-BA0A-BA9ED389103D}"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ja-JP" altLang="en-US" smtClean="0"/>
              <a:t>マスター タイトルの書式設定</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6580094" y="188259"/>
            <a:ext cx="2133600" cy="365125"/>
          </a:xfrm>
        </p:spPr>
        <p:txBody>
          <a:bodyPr/>
          <a:lstStyle/>
          <a:p>
            <a:fld id="{4EEA8273-7F9F-AF43-8196-7A0F94702A29}" type="datetimeFigureOut">
              <a:rPr kumimoji="1" lang="ja-JP" altLang="en-US" smtClean="0"/>
              <a:pPr/>
              <a:t>2014/11/22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CC8CDB-57DF-9346-BA0A-BA9ED389103D}"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ja-JP" altLang="en-US" smtClean="0"/>
              <a:t>マスター タイトルの書式設定</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4EEA8273-7F9F-AF43-8196-7A0F94702A29}" type="datetimeFigureOut">
              <a:rPr kumimoji="1" lang="ja-JP" altLang="en-US" smtClean="0"/>
              <a:pPr/>
              <a:t>2014/11/22</a:t>
            </a:fld>
            <a:endParaRPr kumimoji="1" lang="ja-JP" alt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C1CC8CDB-57DF-9346-BA0A-BA9ED389103D}" type="slidenum">
              <a:rPr kumimoji="1" lang="ja-JP" altLang="en-US" smtClean="0"/>
              <a:pPr/>
              <a:t>&lt;#&gt;</a:t>
            </a:fld>
            <a:endParaRPr kumimoji="1" lang="ja-JP" alt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Lst>
  <p:txStyles>
    <p:titleStyle>
      <a:lvl1pPr marL="0" indent="0" algn="l" defTabSz="914400" rtl="0" eaLnBrk="1" latinLnBrk="0" hangingPunct="1">
        <a:spcBef>
          <a:spcPct val="0"/>
        </a:spcBef>
        <a:buNone/>
        <a:defRPr kumimoji="1"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kumimoji="1"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5b.biglobe.ne.jp/~mint_h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8199" y="524527"/>
            <a:ext cx="8101243" cy="1880911"/>
          </a:xfrm>
          <a:solidFill>
            <a:schemeClr val="tx2">
              <a:alpha val="70000"/>
            </a:schemeClr>
          </a:solidFill>
        </p:spPr>
        <p:txBody>
          <a:bodyPr>
            <a:noAutofit/>
          </a:bodyPr>
          <a:lstStyle/>
          <a:p>
            <a:r>
              <a:rPr lang="en-US" altLang="ja-JP" sz="2400" dirty="0" smtClean="0"/>
              <a:t>Integration of Classroom Practice and Effect Measurement on CALL on sof</a:t>
            </a:r>
            <a:r>
              <a:rPr lang="en-US" altLang="ja-JP" sz="2800" dirty="0" smtClean="0"/>
              <a:t>tware</a:t>
            </a:r>
            <a:r>
              <a:rPr lang="ja-JP" altLang="ja-JP" sz="2800" dirty="0"/>
              <a:t/>
            </a:r>
            <a:br>
              <a:rPr lang="ja-JP" altLang="ja-JP" sz="2800" dirty="0"/>
            </a:br>
            <a:endParaRPr kumimoji="1" lang="ja-JP" altLang="en-US" sz="3200" dirty="0"/>
          </a:p>
        </p:txBody>
      </p:sp>
      <p:pic>
        <p:nvPicPr>
          <p:cNvPr id="5" name="図 4"/>
          <p:cNvPicPr>
            <a:picLocks noChangeAspect="1"/>
          </p:cNvPicPr>
          <p:nvPr/>
        </p:nvPicPr>
        <p:blipFill>
          <a:blip r:embed="rId3"/>
          <a:stretch>
            <a:fillRect/>
          </a:stretch>
        </p:blipFill>
        <p:spPr>
          <a:xfrm>
            <a:off x="0" y="2218719"/>
            <a:ext cx="4508500" cy="1435100"/>
          </a:xfrm>
          <a:prstGeom prst="rect">
            <a:avLst/>
          </a:prstGeom>
        </p:spPr>
      </p:pic>
      <p:sp>
        <p:nvSpPr>
          <p:cNvPr id="6" name="テキスト ボックス 5"/>
          <p:cNvSpPr txBox="1"/>
          <p:nvPr/>
        </p:nvSpPr>
        <p:spPr>
          <a:xfrm>
            <a:off x="5266267" y="6417733"/>
            <a:ext cx="4047066" cy="369332"/>
          </a:xfrm>
          <a:prstGeom prst="rect">
            <a:avLst/>
          </a:prstGeom>
          <a:noFill/>
        </p:spPr>
        <p:txBody>
          <a:bodyPr wrap="square" rtlCol="0">
            <a:spAutoFit/>
          </a:bodyPr>
          <a:lstStyle/>
          <a:p>
            <a:r>
              <a:rPr lang="en-US" altLang="ja-JP" dirty="0" smtClean="0"/>
              <a:t>November 22, 2014   </a:t>
            </a:r>
            <a:r>
              <a:rPr lang="en-US" altLang="ja-JP" smtClean="0"/>
              <a:t>Asia </a:t>
            </a:r>
            <a:r>
              <a:rPr lang="en-US" altLang="ja-JP" smtClean="0"/>
              <a:t>CALL</a:t>
            </a:r>
            <a:endParaRPr kumimoji="1" lang="ja-JP" altLang="en-US" dirty="0"/>
          </a:p>
        </p:txBody>
      </p:sp>
      <p:pic>
        <p:nvPicPr>
          <p:cNvPr id="4" name="図 3"/>
          <p:cNvPicPr>
            <a:picLocks noChangeAspect="1"/>
          </p:cNvPicPr>
          <p:nvPr/>
        </p:nvPicPr>
        <p:blipFill>
          <a:blip r:embed="rId4"/>
          <a:stretch>
            <a:fillRect/>
          </a:stretch>
        </p:blipFill>
        <p:spPr>
          <a:xfrm>
            <a:off x="1828799" y="3032758"/>
            <a:ext cx="4165600" cy="2013373"/>
          </a:xfrm>
          <a:prstGeom prst="rect">
            <a:avLst/>
          </a:prstGeom>
        </p:spPr>
      </p:pic>
      <p:sp>
        <p:nvSpPr>
          <p:cNvPr id="3" name="サブタイトル 2"/>
          <p:cNvSpPr>
            <a:spLocks noGrp="1"/>
          </p:cNvSpPr>
          <p:nvPr>
            <p:ph type="subTitle" idx="1"/>
          </p:nvPr>
        </p:nvSpPr>
        <p:spPr>
          <a:xfrm>
            <a:off x="3454401" y="4310360"/>
            <a:ext cx="5689599" cy="1938040"/>
          </a:xfrm>
          <a:solidFill>
            <a:schemeClr val="bg2">
              <a:lumMod val="40000"/>
              <a:lumOff val="60000"/>
            </a:schemeClr>
          </a:solidFill>
          <a:ln>
            <a:solidFill>
              <a:schemeClr val="tx1"/>
            </a:solidFill>
          </a:ln>
        </p:spPr>
        <p:txBody>
          <a:bodyPr>
            <a:noAutofit/>
          </a:bodyPr>
          <a:lstStyle/>
          <a:p>
            <a:pPr algn="r">
              <a:lnSpc>
                <a:spcPct val="50000"/>
              </a:lnSpc>
            </a:pPr>
            <a:endParaRPr lang="en-US" altLang="ja-JP" sz="1600" b="1" dirty="0">
              <a:solidFill>
                <a:schemeClr val="tx1"/>
              </a:solidFill>
              <a:effectLst>
                <a:outerShdw blurRad="38100" dist="38100" dir="2700000" algn="tl">
                  <a:srgbClr val="000000">
                    <a:alpha val="43137"/>
                  </a:srgbClr>
                </a:outerShdw>
              </a:effectLst>
            </a:endParaRPr>
          </a:p>
          <a:p>
            <a:pPr algn="r">
              <a:lnSpc>
                <a:spcPct val="50000"/>
              </a:lnSpc>
            </a:pPr>
            <a:r>
              <a:rPr lang="en-US" altLang="ja-JP" sz="1600" b="1" dirty="0" err="1" smtClean="0">
                <a:solidFill>
                  <a:schemeClr val="tx1"/>
                </a:solidFill>
                <a:effectLst>
                  <a:outerShdw blurRad="38100" dist="38100" dir="2700000" algn="tl">
                    <a:srgbClr val="000000">
                      <a:alpha val="43137"/>
                    </a:srgbClr>
                  </a:outerShdw>
                </a:effectLst>
              </a:rPr>
              <a:t>Akinobu</a:t>
            </a:r>
            <a:r>
              <a:rPr lang="en-US" altLang="ja-JP" sz="1600" b="1" dirty="0" smtClean="0">
                <a:solidFill>
                  <a:schemeClr val="tx1"/>
                </a:solidFill>
                <a:effectLst>
                  <a:outerShdw blurRad="38100" dist="38100" dir="2700000" algn="tl">
                    <a:srgbClr val="000000">
                      <a:alpha val="43137"/>
                    </a:srgbClr>
                  </a:outerShdw>
                </a:effectLst>
              </a:rPr>
              <a:t> KANDA</a:t>
            </a:r>
            <a:r>
              <a:rPr kumimoji="1" lang="ja-JP" altLang="en-US" sz="1600" b="1" dirty="0" smtClean="0">
                <a:solidFill>
                  <a:schemeClr val="tx1"/>
                </a:solidFill>
                <a:effectLst>
                  <a:outerShdw blurRad="38100" dist="38100" dir="2700000" algn="tl">
                    <a:srgbClr val="000000">
                      <a:alpha val="43137"/>
                    </a:srgbClr>
                  </a:outerShdw>
                </a:effectLst>
              </a:rPr>
              <a:t>（</a:t>
            </a:r>
            <a:r>
              <a:rPr kumimoji="1" lang="en-US" altLang="ja-JP" sz="1600" b="1" dirty="0" smtClean="0">
                <a:solidFill>
                  <a:schemeClr val="tx1"/>
                </a:solidFill>
                <a:effectLst>
                  <a:outerShdw blurRad="38100" dist="38100" dir="2700000" algn="tl">
                    <a:srgbClr val="000000">
                      <a:alpha val="43137"/>
                    </a:srgbClr>
                  </a:outerShdw>
                </a:effectLst>
              </a:rPr>
              <a:t>Tokyo Metropolitan University</a:t>
            </a:r>
            <a:r>
              <a:rPr kumimoji="1" lang="ja-JP" altLang="en-US" sz="1600" b="1" dirty="0" smtClean="0">
                <a:solidFill>
                  <a:schemeClr val="tx1"/>
                </a:solidFill>
                <a:effectLst>
                  <a:outerShdw blurRad="38100" dist="38100" dir="2700000" algn="tl">
                    <a:srgbClr val="000000">
                      <a:alpha val="43137"/>
                    </a:srgbClr>
                  </a:outerShdw>
                </a:effectLst>
              </a:rPr>
              <a:t>）</a:t>
            </a:r>
            <a:endParaRPr kumimoji="1" lang="en-US" altLang="ja-JP" sz="1600" b="1" dirty="0" smtClean="0">
              <a:solidFill>
                <a:schemeClr val="tx1"/>
              </a:solidFill>
              <a:effectLst>
                <a:outerShdw blurRad="38100" dist="38100" dir="2700000" algn="tl">
                  <a:srgbClr val="000000">
                    <a:alpha val="43137"/>
                  </a:srgbClr>
                </a:outerShdw>
              </a:effectLst>
            </a:endParaRPr>
          </a:p>
          <a:p>
            <a:pPr algn="r">
              <a:lnSpc>
                <a:spcPct val="50000"/>
              </a:lnSpc>
            </a:pPr>
            <a:r>
              <a:rPr lang="en-US" altLang="ja-JP" sz="1600" b="1" dirty="0" smtClean="0">
                <a:solidFill>
                  <a:schemeClr val="tx1"/>
                </a:solidFill>
                <a:effectLst>
                  <a:outerShdw blurRad="38100" dist="38100" dir="2700000" algn="tl">
                    <a:srgbClr val="000000">
                      <a:alpha val="43137"/>
                    </a:srgbClr>
                  </a:outerShdw>
                </a:effectLst>
              </a:rPr>
              <a:t>Ryuji TABUCHI</a:t>
            </a:r>
            <a:r>
              <a:rPr lang="ja-JP" altLang="en-US" sz="1600" b="1" dirty="0" smtClean="0">
                <a:solidFill>
                  <a:schemeClr val="tx1"/>
                </a:solidFill>
                <a:effectLst>
                  <a:outerShdw blurRad="38100" dist="38100" dir="2700000" algn="tl">
                    <a:srgbClr val="000000">
                      <a:alpha val="43137"/>
                    </a:srgbClr>
                  </a:outerShdw>
                </a:effectLst>
              </a:rPr>
              <a:t>（</a:t>
            </a:r>
            <a:r>
              <a:rPr lang="en-US" altLang="ja-JP" sz="1600" b="1" dirty="0" smtClean="0">
                <a:solidFill>
                  <a:schemeClr val="tx1"/>
                </a:solidFill>
                <a:effectLst>
                  <a:outerShdw blurRad="38100" dist="38100" dir="2700000" algn="tl">
                    <a:srgbClr val="000000">
                      <a:alpha val="43137"/>
                    </a:srgbClr>
                  </a:outerShdw>
                </a:effectLst>
              </a:rPr>
              <a:t>Mint Sound Education Group</a:t>
            </a:r>
            <a:r>
              <a:rPr lang="ja-JP" altLang="en-US" sz="1600" b="1" dirty="0" smtClean="0">
                <a:solidFill>
                  <a:schemeClr val="tx1"/>
                </a:solidFill>
                <a:effectLst>
                  <a:outerShdw blurRad="38100" dist="38100" dir="2700000" algn="tl">
                    <a:srgbClr val="000000">
                      <a:alpha val="43137"/>
                    </a:srgbClr>
                  </a:outerShdw>
                </a:effectLst>
              </a:rPr>
              <a:t>）</a:t>
            </a:r>
            <a:endParaRPr lang="en-US" altLang="ja-JP" sz="1600" b="1" dirty="0" smtClean="0">
              <a:solidFill>
                <a:schemeClr val="tx1"/>
              </a:solidFill>
              <a:effectLst>
                <a:outerShdw blurRad="38100" dist="38100" dir="2700000" algn="tl">
                  <a:srgbClr val="000000">
                    <a:alpha val="43137"/>
                  </a:srgbClr>
                </a:outerShdw>
              </a:effectLst>
            </a:endParaRPr>
          </a:p>
          <a:p>
            <a:pPr algn="r">
              <a:lnSpc>
                <a:spcPct val="50000"/>
              </a:lnSpc>
            </a:pPr>
            <a:r>
              <a:rPr lang="en-US" altLang="ja-JP" sz="1600" b="1" dirty="0" err="1" smtClean="0">
                <a:solidFill>
                  <a:schemeClr val="tx1"/>
                </a:solidFill>
                <a:effectLst>
                  <a:outerShdw blurRad="38100" dist="38100" dir="2700000" algn="tl">
                    <a:srgbClr val="000000">
                      <a:alpha val="43137"/>
                    </a:srgbClr>
                  </a:outerShdw>
                </a:effectLst>
              </a:rPr>
              <a:t>Takane</a:t>
            </a:r>
            <a:r>
              <a:rPr lang="en-US" altLang="ja-JP" sz="1600" b="1" dirty="0" smtClean="0">
                <a:solidFill>
                  <a:schemeClr val="tx1"/>
                </a:solidFill>
                <a:effectLst>
                  <a:outerShdw blurRad="38100" dist="38100" dir="2700000" algn="tl">
                    <a:srgbClr val="000000">
                      <a:alpha val="43137"/>
                    </a:srgbClr>
                  </a:outerShdw>
                </a:effectLst>
              </a:rPr>
              <a:t> YAMAGUCHI</a:t>
            </a:r>
            <a:r>
              <a:rPr lang="ja-JP" altLang="en-US" sz="1600" b="1" dirty="0" smtClean="0">
                <a:solidFill>
                  <a:schemeClr val="tx1"/>
                </a:solidFill>
                <a:effectLst>
                  <a:outerShdw blurRad="38100" dist="38100" dir="2700000" algn="tl">
                    <a:srgbClr val="000000">
                      <a:alpha val="43137"/>
                    </a:srgbClr>
                  </a:outerShdw>
                </a:effectLst>
              </a:rPr>
              <a:t>（</a:t>
            </a:r>
            <a:r>
              <a:rPr lang="en-US" altLang="ja-JP" sz="1600" b="1" dirty="0" err="1" smtClean="0">
                <a:solidFill>
                  <a:schemeClr val="tx1"/>
                </a:solidFill>
                <a:effectLst>
                  <a:outerShdw blurRad="38100" dist="38100" dir="2700000" algn="tl">
                    <a:srgbClr val="000000">
                      <a:alpha val="43137"/>
                    </a:srgbClr>
                  </a:outerShdw>
                </a:effectLst>
              </a:rPr>
              <a:t>Waseda</a:t>
            </a:r>
            <a:r>
              <a:rPr lang="en-US" altLang="ja-JP" sz="1600" b="1" dirty="0" smtClean="0">
                <a:solidFill>
                  <a:schemeClr val="tx1"/>
                </a:solidFill>
                <a:effectLst>
                  <a:outerShdw blurRad="38100" dist="38100" dir="2700000" algn="tl">
                    <a:srgbClr val="000000">
                      <a:alpha val="43137"/>
                    </a:srgbClr>
                  </a:outerShdw>
                </a:effectLst>
              </a:rPr>
              <a:t> University</a:t>
            </a:r>
            <a:r>
              <a:rPr lang="ja-JP" altLang="en-US" sz="1600" b="1" dirty="0" smtClean="0">
                <a:solidFill>
                  <a:schemeClr val="tx1"/>
                </a:solidFill>
                <a:effectLst>
                  <a:outerShdw blurRad="38100" dist="38100" dir="2700000" algn="tl">
                    <a:srgbClr val="000000">
                      <a:alpha val="43137"/>
                    </a:srgbClr>
                  </a:outerShdw>
                </a:effectLst>
              </a:rPr>
              <a:t>）</a:t>
            </a:r>
            <a:endParaRPr lang="en-US" altLang="ja-JP" sz="1600" b="1" dirty="0" smtClean="0">
              <a:solidFill>
                <a:schemeClr val="tx1"/>
              </a:solidFill>
              <a:effectLst>
                <a:outerShdw blurRad="38100" dist="38100" dir="2700000" algn="tl">
                  <a:srgbClr val="000000">
                    <a:alpha val="43137"/>
                  </a:srgbClr>
                </a:outerShdw>
              </a:effectLst>
            </a:endParaRPr>
          </a:p>
          <a:p>
            <a:pPr algn="r">
              <a:lnSpc>
                <a:spcPct val="50000"/>
              </a:lnSpc>
            </a:pPr>
            <a:r>
              <a:rPr lang="en-US" altLang="ja-JP" sz="1600" b="1" dirty="0" smtClean="0">
                <a:solidFill>
                  <a:schemeClr val="tx1"/>
                </a:solidFill>
                <a:effectLst>
                  <a:outerShdw blurRad="38100" dist="38100" dir="2700000" algn="tl">
                    <a:srgbClr val="000000">
                      <a:alpha val="43137"/>
                    </a:srgbClr>
                  </a:outerShdw>
                </a:effectLst>
              </a:rPr>
              <a:t>Eiichi YUBUNE</a:t>
            </a:r>
            <a:r>
              <a:rPr lang="ja-JP" altLang="en-US" sz="1600" b="1" dirty="0" smtClean="0">
                <a:solidFill>
                  <a:schemeClr val="tx1"/>
                </a:solidFill>
                <a:effectLst>
                  <a:outerShdw blurRad="38100" dist="38100" dir="2700000" algn="tl">
                    <a:srgbClr val="000000">
                      <a:alpha val="43137"/>
                    </a:srgbClr>
                  </a:outerShdw>
                </a:effectLst>
              </a:rPr>
              <a:t>（</a:t>
            </a:r>
            <a:r>
              <a:rPr lang="en-US" altLang="ja-JP" sz="1600" b="1" dirty="0" smtClean="0">
                <a:solidFill>
                  <a:schemeClr val="tx1"/>
                </a:solidFill>
                <a:effectLst>
                  <a:outerShdw blurRad="38100" dist="38100" dir="2700000" algn="tl">
                    <a:srgbClr val="000000">
                      <a:alpha val="43137"/>
                    </a:srgbClr>
                  </a:outerShdw>
                </a:effectLst>
              </a:rPr>
              <a:t>Toyo University</a:t>
            </a:r>
            <a:r>
              <a:rPr lang="ja-JP" altLang="en-US" sz="1600" b="1" dirty="0" smtClean="0">
                <a:effectLst>
                  <a:outerShdw blurRad="38100" dist="38100" dir="2700000" algn="tl">
                    <a:srgbClr val="000000">
                      <a:alpha val="43137"/>
                    </a:srgbClr>
                  </a:outerShdw>
                </a:effectLst>
              </a:rPr>
              <a:t>）</a:t>
            </a:r>
            <a:endParaRPr lang="en-US" altLang="ja-JP" sz="1600" b="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513198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52922"/>
            <a:ext cx="8913813" cy="914400"/>
          </a:xfrm>
        </p:spPr>
        <p:txBody>
          <a:bodyPr>
            <a:normAutofit/>
          </a:bodyPr>
          <a:lstStyle/>
          <a:p>
            <a:r>
              <a:rPr lang="en-US" altLang="ja-JP" dirty="0" smtClean="0"/>
              <a:t>4.1 Renovated Software: Mewm</a:t>
            </a:r>
            <a:endParaRPr kumimoji="1" lang="ja-JP" altLang="en-US" dirty="0"/>
          </a:p>
        </p:txBody>
      </p:sp>
      <p:sp>
        <p:nvSpPr>
          <p:cNvPr id="3" name="コンテンツ プレースホルダー 2"/>
          <p:cNvSpPr>
            <a:spLocks noGrp="1"/>
          </p:cNvSpPr>
          <p:nvPr>
            <p:ph idx="1"/>
          </p:nvPr>
        </p:nvSpPr>
        <p:spPr>
          <a:xfrm>
            <a:off x="691091" y="2087563"/>
            <a:ext cx="7610476" cy="3670767"/>
          </a:xfrm>
        </p:spPr>
        <p:txBody>
          <a:bodyPr>
            <a:normAutofit/>
          </a:bodyPr>
          <a:lstStyle/>
          <a:p>
            <a:r>
              <a:rPr lang="en-US" altLang="ja-JP" sz="2800" dirty="0" smtClean="0"/>
              <a:t> What is Mewm?</a:t>
            </a:r>
          </a:p>
          <a:p>
            <a:pPr marL="457200" indent="-457200"/>
            <a:r>
              <a:rPr lang="en-US" altLang="ja-JP" sz="2800" dirty="0" smtClean="0"/>
              <a:t>Software </a:t>
            </a:r>
          </a:p>
          <a:p>
            <a:pPr marL="800100" lvl="1" indent="-457200"/>
            <a:r>
              <a:rPr lang="en-US" altLang="ja-JP" sz="2600" dirty="0" smtClean="0"/>
              <a:t>for measuring readers’ speed and accuracy. </a:t>
            </a:r>
          </a:p>
          <a:p>
            <a:pPr marL="800100" lvl="1" indent="-457200"/>
            <a:r>
              <a:rPr kumimoji="1" lang="en-US" altLang="ja-JP" sz="2600" dirty="0" smtClean="0"/>
              <a:t>and for motivating learners.</a:t>
            </a:r>
          </a:p>
        </p:txBody>
      </p:sp>
    </p:spTree>
    <p:extLst>
      <p:ext uri="{BB962C8B-B14F-4D97-AF65-F5344CB8AC3E}">
        <p14:creationId xmlns="" xmlns:p14="http://schemas.microsoft.com/office/powerpoint/2010/main" val="1454323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52922"/>
            <a:ext cx="8913813" cy="914400"/>
          </a:xfrm>
        </p:spPr>
        <p:txBody>
          <a:bodyPr>
            <a:normAutofit/>
          </a:bodyPr>
          <a:lstStyle/>
          <a:p>
            <a:r>
              <a:rPr lang="en-US" altLang="ja-JP" dirty="0" smtClean="0"/>
              <a:t>4.2 How to use Mewm: 3 steps</a:t>
            </a:r>
            <a:endParaRPr kumimoji="1" lang="ja-JP" altLang="en-US" dirty="0"/>
          </a:p>
        </p:txBody>
      </p:sp>
      <p:sp>
        <p:nvSpPr>
          <p:cNvPr id="3" name="コンテンツ プレースホルダー 2"/>
          <p:cNvSpPr>
            <a:spLocks noGrp="1"/>
          </p:cNvSpPr>
          <p:nvPr>
            <p:ph idx="1"/>
          </p:nvPr>
        </p:nvSpPr>
        <p:spPr>
          <a:xfrm>
            <a:off x="691091" y="2087563"/>
            <a:ext cx="7610476" cy="3670767"/>
          </a:xfrm>
        </p:spPr>
        <p:txBody>
          <a:bodyPr>
            <a:normAutofit/>
          </a:bodyPr>
          <a:lstStyle/>
          <a:p>
            <a:r>
              <a:rPr lang="en-US" altLang="ja-JP" sz="2800" dirty="0" smtClean="0"/>
              <a:t> 1</a:t>
            </a:r>
            <a:r>
              <a:rPr lang="en-US" altLang="ja-JP" sz="2800" baseline="30000" dirty="0" smtClean="0"/>
              <a:t>st</a:t>
            </a:r>
            <a:r>
              <a:rPr lang="en-US" altLang="ja-JP" sz="2800" dirty="0" smtClean="0"/>
              <a:t> : Creation of reading materials for learners</a:t>
            </a:r>
          </a:p>
          <a:p>
            <a:pPr marL="457200" indent="-457200"/>
            <a:r>
              <a:rPr lang="en-US" altLang="ja-JP" sz="2800" dirty="0" smtClean="0"/>
              <a:t>2</a:t>
            </a:r>
            <a:r>
              <a:rPr lang="en-US" altLang="ja-JP" sz="2800" baseline="30000" dirty="0" smtClean="0"/>
              <a:t>nd</a:t>
            </a:r>
            <a:r>
              <a:rPr lang="en-US" altLang="ja-JP" sz="2800" dirty="0" smtClean="0"/>
              <a:t> : </a:t>
            </a:r>
            <a:r>
              <a:rPr lang="en-GB" altLang="ja-JP" sz="2800" dirty="0" smtClean="0"/>
              <a:t>Measurement of Reading Speed and Accuracy</a:t>
            </a:r>
          </a:p>
          <a:p>
            <a:pPr marL="457200" indent="-457200"/>
            <a:r>
              <a:rPr kumimoji="1" lang="en-GB" altLang="ja-JP" sz="2800" dirty="0" smtClean="0"/>
              <a:t>3</a:t>
            </a:r>
            <a:r>
              <a:rPr kumimoji="1" lang="en-GB" altLang="ja-JP" sz="2800" baseline="30000" dirty="0" smtClean="0"/>
              <a:t>rd</a:t>
            </a:r>
            <a:r>
              <a:rPr kumimoji="1" lang="en-GB" altLang="ja-JP" sz="2800" dirty="0" smtClean="0"/>
              <a:t>: </a:t>
            </a:r>
            <a:r>
              <a:rPr lang="en-GB" altLang="ja-JP" sz="2800" dirty="0" smtClean="0"/>
              <a:t>Summarization of Learners’ Data</a:t>
            </a:r>
            <a:endParaRPr kumimoji="1" lang="en-US" altLang="ja-JP" sz="2800" dirty="0" smtClean="0"/>
          </a:p>
        </p:txBody>
      </p:sp>
    </p:spTree>
    <p:extLst>
      <p:ext uri="{BB962C8B-B14F-4D97-AF65-F5344CB8AC3E}">
        <p14:creationId xmlns="" xmlns:p14="http://schemas.microsoft.com/office/powerpoint/2010/main" val="1454323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2</a:t>
            </a:r>
            <a:r>
              <a:rPr kumimoji="1" lang="en-US" altLang="ja-JP" baseline="30000" dirty="0" smtClean="0"/>
              <a:t>nd</a:t>
            </a:r>
            <a:r>
              <a:rPr kumimoji="1" lang="en-US" altLang="ja-JP" dirty="0" smtClean="0"/>
              <a:t> step</a:t>
            </a:r>
            <a:r>
              <a:rPr lang="en-US" altLang="ja-JP" dirty="0" smtClean="0"/>
              <a:t>: Measurement of Reading Speed and Accuracy</a:t>
            </a:r>
            <a:endParaRPr kumimoji="1" lang="ja-JP" altLang="en-US" dirty="0"/>
          </a:p>
        </p:txBody>
      </p:sp>
      <p:pic>
        <p:nvPicPr>
          <p:cNvPr id="4" name="Picture 2" descr="C:\Users\Takane\Downloads\mewm-ope.jpg"/>
          <p:cNvPicPr>
            <a:picLocks noGrp="1" noChangeAspect="1" noChangeArrowheads="1"/>
          </p:cNvPicPr>
          <p:nvPr>
            <p:ph idx="1"/>
          </p:nvPr>
        </p:nvPicPr>
        <p:blipFill>
          <a:blip r:embed="rId3" cstate="print"/>
          <a:srcRect/>
          <a:stretch>
            <a:fillRect/>
          </a:stretch>
        </p:blipFill>
        <p:spPr bwMode="auto">
          <a:xfrm>
            <a:off x="1422400" y="2038256"/>
            <a:ext cx="6426325" cy="481974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52922"/>
            <a:ext cx="8913813" cy="914400"/>
          </a:xfrm>
        </p:spPr>
        <p:txBody>
          <a:bodyPr>
            <a:normAutofit fontScale="90000"/>
          </a:bodyPr>
          <a:lstStyle/>
          <a:p>
            <a:r>
              <a:rPr lang="en-US" altLang="ja-JP" dirty="0" smtClean="0"/>
              <a:t>4.3 2</a:t>
            </a:r>
            <a:r>
              <a:rPr lang="en-US" altLang="ja-JP" baseline="30000" dirty="0" smtClean="0"/>
              <a:t>nd</a:t>
            </a:r>
            <a:r>
              <a:rPr lang="en-US" altLang="ja-JP" dirty="0" smtClean="0"/>
              <a:t> step: learners read passages</a:t>
            </a:r>
            <a:endParaRPr kumimoji="1" lang="ja-JP" altLang="en-US" dirty="0"/>
          </a:p>
        </p:txBody>
      </p:sp>
      <p:sp>
        <p:nvSpPr>
          <p:cNvPr id="3" name="コンテンツ プレースホルダー 2"/>
          <p:cNvSpPr>
            <a:spLocks noGrp="1"/>
          </p:cNvSpPr>
          <p:nvPr>
            <p:ph idx="1"/>
          </p:nvPr>
        </p:nvSpPr>
        <p:spPr>
          <a:xfrm>
            <a:off x="691091" y="2087563"/>
            <a:ext cx="7610476" cy="3670767"/>
          </a:xfrm>
        </p:spPr>
        <p:txBody>
          <a:bodyPr>
            <a:normAutofit lnSpcReduction="10000"/>
          </a:bodyPr>
          <a:lstStyle/>
          <a:p>
            <a:r>
              <a:rPr lang="en-US" altLang="ja-JP" sz="2800" dirty="0" smtClean="0"/>
              <a:t> 2-1 read precautions</a:t>
            </a:r>
          </a:p>
          <a:p>
            <a:pPr marL="457200" indent="-457200"/>
            <a:r>
              <a:rPr lang="en-US" altLang="ja-JP" sz="2800" dirty="0" smtClean="0"/>
              <a:t>2-2 type your name</a:t>
            </a:r>
            <a:endParaRPr lang="en-GB" altLang="ja-JP" sz="2800" dirty="0" smtClean="0"/>
          </a:p>
          <a:p>
            <a:pPr marL="457200" indent="-457200"/>
            <a:r>
              <a:rPr lang="en-US" altLang="ja-JP" sz="2800" dirty="0" smtClean="0"/>
              <a:t>2-3 read a passage and answer quizzes</a:t>
            </a:r>
          </a:p>
          <a:p>
            <a:pPr marL="457200" indent="-457200"/>
            <a:r>
              <a:rPr lang="en-US" altLang="ja-JP" sz="2800" dirty="0" smtClean="0"/>
              <a:t>2-4 see your result</a:t>
            </a:r>
          </a:p>
          <a:p>
            <a:pPr marL="457200" indent="-457200"/>
            <a:r>
              <a:rPr lang="en-US" altLang="ja-JP" sz="2800" dirty="0" smtClean="0"/>
              <a:t>2-5 send the result file automatically</a:t>
            </a:r>
          </a:p>
          <a:p>
            <a:pPr marL="457200" indent="-457200"/>
            <a:r>
              <a:rPr lang="en-US" altLang="ja-JP" sz="2800" dirty="0" smtClean="0"/>
              <a:t>2-6 see the results of all the learners </a:t>
            </a:r>
          </a:p>
        </p:txBody>
      </p:sp>
    </p:spTree>
    <p:extLst>
      <p:ext uri="{BB962C8B-B14F-4D97-AF65-F5344CB8AC3E}">
        <p14:creationId xmlns="" xmlns:p14="http://schemas.microsoft.com/office/powerpoint/2010/main" val="1454323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 2-6</a:t>
            </a:r>
            <a:endParaRPr kumimoji="1" lang="ja-JP" altLang="en-US" dirty="0"/>
          </a:p>
        </p:txBody>
      </p:sp>
      <p:pic>
        <p:nvPicPr>
          <p:cNvPr id="6" name="Picture 2" descr="C:\Users\Takane\Downloads\mewm-feedback.jpg"/>
          <p:cNvPicPr>
            <a:picLocks noGrp="1" noChangeAspect="1" noChangeArrowheads="1"/>
          </p:cNvPicPr>
          <p:nvPr>
            <p:ph idx="1"/>
          </p:nvPr>
        </p:nvPicPr>
        <p:blipFill>
          <a:blip r:embed="rId3" cstate="print"/>
          <a:srcRect/>
          <a:stretch>
            <a:fillRect/>
          </a:stretch>
        </p:blipFill>
        <p:spPr bwMode="auto">
          <a:xfrm>
            <a:off x="1393295" y="2038256"/>
            <a:ext cx="6426325" cy="48197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4.3 step 2-6: all the results in a class</a:t>
            </a:r>
            <a:endParaRPr kumimoji="1" lang="ja-JP" altLang="en-US" dirty="0"/>
          </a:p>
        </p:txBody>
      </p:sp>
      <p:graphicFrame>
        <p:nvGraphicFramePr>
          <p:cNvPr id="4" name="コンテンツ プレースホルダ 3"/>
          <p:cNvGraphicFramePr>
            <a:graphicFrameLocks noGrp="1"/>
          </p:cNvGraphicFramePr>
          <p:nvPr>
            <p:ph idx="1"/>
          </p:nvPr>
        </p:nvGraphicFramePr>
        <p:xfrm>
          <a:off x="0" y="2273300"/>
          <a:ext cx="9143999" cy="431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52922"/>
            <a:ext cx="8913813" cy="914400"/>
          </a:xfrm>
        </p:spPr>
        <p:txBody>
          <a:bodyPr>
            <a:normAutofit fontScale="90000"/>
          </a:bodyPr>
          <a:lstStyle/>
          <a:p>
            <a:r>
              <a:rPr lang="en-US" altLang="ja-JP" dirty="0" smtClean="0"/>
              <a:t>4.4 3</a:t>
            </a:r>
            <a:r>
              <a:rPr lang="en-US" altLang="ja-JP" baseline="30000" dirty="0" smtClean="0"/>
              <a:t>rd</a:t>
            </a:r>
            <a:r>
              <a:rPr lang="en-US" altLang="ja-JP" dirty="0" smtClean="0"/>
              <a:t> step: </a:t>
            </a:r>
            <a:r>
              <a:rPr lang="en-GB" altLang="ja-JP" dirty="0" smtClean="0"/>
              <a:t>Summarization of Data</a:t>
            </a:r>
            <a:endParaRPr kumimoji="1" lang="ja-JP" altLang="en-US" dirty="0"/>
          </a:p>
        </p:txBody>
      </p:sp>
      <p:sp>
        <p:nvSpPr>
          <p:cNvPr id="3" name="コンテンツ プレースホルダー 2"/>
          <p:cNvSpPr>
            <a:spLocks noGrp="1"/>
          </p:cNvSpPr>
          <p:nvPr>
            <p:ph idx="1"/>
          </p:nvPr>
        </p:nvSpPr>
        <p:spPr>
          <a:xfrm>
            <a:off x="691091" y="2087563"/>
            <a:ext cx="7610476" cy="3670767"/>
          </a:xfrm>
        </p:spPr>
        <p:txBody>
          <a:bodyPr>
            <a:normAutofit/>
          </a:bodyPr>
          <a:lstStyle/>
          <a:p>
            <a:r>
              <a:rPr lang="en-US" altLang="ja-JP" sz="2800" dirty="0" smtClean="0"/>
              <a:t> 3-1 start the application, Mewm</a:t>
            </a:r>
          </a:p>
          <a:p>
            <a:pPr marL="457200" indent="-457200"/>
            <a:r>
              <a:rPr lang="en-US" altLang="ja-JP" sz="2800" dirty="0" smtClean="0"/>
              <a:t>3-2 drug and drop the files to the app.</a:t>
            </a:r>
            <a:endParaRPr lang="en-GB" altLang="ja-JP" sz="2800" dirty="0" smtClean="0"/>
          </a:p>
          <a:p>
            <a:pPr marL="457200" indent="-457200"/>
            <a:r>
              <a:rPr lang="en-US" altLang="ja-JP" sz="2800" dirty="0" smtClean="0"/>
              <a:t>3-3 copy the data</a:t>
            </a:r>
          </a:p>
          <a:p>
            <a:pPr marL="457200" indent="-457200"/>
            <a:r>
              <a:rPr lang="en-US" altLang="ja-JP" sz="2800" dirty="0" smtClean="0"/>
              <a:t>3-4 paste the information to an Excel file.</a:t>
            </a:r>
          </a:p>
        </p:txBody>
      </p:sp>
    </p:spTree>
    <p:extLst>
      <p:ext uri="{BB962C8B-B14F-4D97-AF65-F5344CB8AC3E}">
        <p14:creationId xmlns="" xmlns:p14="http://schemas.microsoft.com/office/powerpoint/2010/main" val="1454323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52922"/>
            <a:ext cx="8913813" cy="914400"/>
          </a:xfrm>
        </p:spPr>
        <p:txBody>
          <a:bodyPr>
            <a:normAutofit/>
          </a:bodyPr>
          <a:lstStyle/>
          <a:p>
            <a:r>
              <a:rPr lang="en-US" altLang="ja-JP" dirty="0" smtClean="0"/>
              <a:t>4.5 3</a:t>
            </a:r>
            <a:r>
              <a:rPr lang="en-US" altLang="ja-JP" baseline="30000" dirty="0" smtClean="0"/>
              <a:t>rd</a:t>
            </a:r>
            <a:r>
              <a:rPr lang="en-US" altLang="ja-JP" dirty="0" smtClean="0"/>
              <a:t> step: </a:t>
            </a:r>
            <a:r>
              <a:rPr lang="en-GB" altLang="ja-JP" dirty="0" smtClean="0"/>
              <a:t>Summarized Data</a:t>
            </a:r>
            <a:endParaRPr kumimoji="1" lang="ja-JP" altLang="en-US" dirty="0"/>
          </a:p>
        </p:txBody>
      </p:sp>
      <p:pic>
        <p:nvPicPr>
          <p:cNvPr id="1028" name="Picture 4"/>
          <p:cNvPicPr>
            <a:picLocks noGrp="1" noChangeAspect="1" noChangeArrowheads="1"/>
          </p:cNvPicPr>
          <p:nvPr>
            <p:ph idx="1"/>
          </p:nvPr>
        </p:nvPicPr>
        <p:blipFill>
          <a:blip r:embed="rId3"/>
          <a:srcRect/>
          <a:stretch>
            <a:fillRect/>
          </a:stretch>
        </p:blipFill>
        <p:spPr bwMode="auto">
          <a:xfrm>
            <a:off x="-19246" y="2070100"/>
            <a:ext cx="9163246" cy="1806575"/>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21658" y="4470400"/>
            <a:ext cx="9153888" cy="1854199"/>
          </a:xfrm>
          <a:prstGeom prst="rect">
            <a:avLst/>
          </a:prstGeom>
          <a:noFill/>
          <a:ln w="9525">
            <a:noFill/>
            <a:miter lim="800000"/>
            <a:headEnd/>
            <a:tailEnd/>
          </a:ln>
        </p:spPr>
      </p:pic>
    </p:spTree>
    <p:extLst>
      <p:ext uri="{BB962C8B-B14F-4D97-AF65-F5344CB8AC3E}">
        <p14:creationId xmlns="" xmlns:p14="http://schemas.microsoft.com/office/powerpoint/2010/main" val="1454323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52922"/>
            <a:ext cx="8913813" cy="914400"/>
          </a:xfrm>
        </p:spPr>
        <p:txBody>
          <a:bodyPr>
            <a:normAutofit/>
          </a:bodyPr>
          <a:lstStyle/>
          <a:p>
            <a:r>
              <a:rPr lang="en-US" altLang="ja-JP" dirty="0" smtClean="0"/>
              <a:t>5. Learners’ voice</a:t>
            </a:r>
            <a:endParaRPr kumimoji="1" lang="ja-JP" altLang="en-US" dirty="0"/>
          </a:p>
        </p:txBody>
      </p:sp>
      <p:sp>
        <p:nvSpPr>
          <p:cNvPr id="3" name="コンテンツ プレースホルダー 2"/>
          <p:cNvSpPr>
            <a:spLocks noGrp="1"/>
          </p:cNvSpPr>
          <p:nvPr>
            <p:ph idx="1"/>
          </p:nvPr>
        </p:nvSpPr>
        <p:spPr>
          <a:xfrm>
            <a:off x="691091" y="2087563"/>
            <a:ext cx="7610476" cy="3670767"/>
          </a:xfrm>
        </p:spPr>
        <p:txBody>
          <a:bodyPr>
            <a:normAutofit/>
          </a:bodyPr>
          <a:lstStyle/>
          <a:p>
            <a:r>
              <a:rPr lang="en-US" altLang="ja-JP" sz="2800" dirty="0" smtClean="0"/>
              <a:t> </a:t>
            </a:r>
          </a:p>
        </p:txBody>
      </p:sp>
      <p:graphicFrame>
        <p:nvGraphicFramePr>
          <p:cNvPr id="4" name="コンテンツ プレースホルダ 4"/>
          <p:cNvGraphicFramePr>
            <a:graphicFrameLocks/>
          </p:cNvGraphicFramePr>
          <p:nvPr/>
        </p:nvGraphicFramePr>
        <p:xfrm>
          <a:off x="457200" y="2087563"/>
          <a:ext cx="8229600" cy="4421088"/>
        </p:xfrm>
        <a:graphic>
          <a:graphicData uri="http://schemas.openxmlformats.org/drawingml/2006/table">
            <a:tbl>
              <a:tblPr firstRow="1" bandRow="1">
                <a:tableStyleId>{5C22544A-7EE6-4342-B048-85BDC9FD1C3A}</a:tableStyleId>
              </a:tblPr>
              <a:tblGrid>
                <a:gridCol w="4114800"/>
                <a:gridCol w="4114800"/>
              </a:tblGrid>
              <a:tr h="1105272">
                <a:tc gridSpan="2">
                  <a:txBody>
                    <a:bodyPr/>
                    <a:lstStyle/>
                    <a:p>
                      <a:pPr algn="ctr"/>
                      <a:r>
                        <a:rPr kumimoji="1" lang="en-US" altLang="ja-JP" sz="4400" dirty="0" smtClean="0"/>
                        <a:t>What do</a:t>
                      </a:r>
                      <a:r>
                        <a:rPr kumimoji="1" lang="en-US" altLang="ja-JP" sz="4400" baseline="0" dirty="0" smtClean="0"/>
                        <a:t> you think of M</a:t>
                      </a:r>
                      <a:r>
                        <a:rPr kumimoji="1" lang="en-US" altLang="ja-JP" sz="4400" dirty="0" smtClean="0"/>
                        <a:t>ewm?</a:t>
                      </a:r>
                      <a:endParaRPr kumimoji="1" lang="ja-JP" altLang="en-US" sz="4400" dirty="0"/>
                    </a:p>
                  </a:txBody>
                  <a:tcPr anchor="ctr"/>
                </a:tc>
                <a:tc hMerge="1">
                  <a:txBody>
                    <a:bodyPr/>
                    <a:lstStyle/>
                    <a:p>
                      <a:endParaRPr kumimoji="1" lang="ja-JP" altLang="en-US" dirty="0"/>
                    </a:p>
                  </a:txBody>
                  <a:tcPr/>
                </a:tc>
              </a:tr>
              <a:tr h="1105272">
                <a:tc>
                  <a:txBody>
                    <a:bodyPr/>
                    <a:lstStyle/>
                    <a:p>
                      <a:pPr algn="ctr"/>
                      <a:r>
                        <a:rPr kumimoji="1" lang="en-US" altLang="ja-JP" sz="4400" dirty="0" smtClean="0"/>
                        <a:t>Good</a:t>
                      </a:r>
                      <a:endParaRPr kumimoji="1" lang="ja-JP" altLang="en-US" sz="4400" dirty="0"/>
                    </a:p>
                  </a:txBody>
                  <a:tcPr anchor="ctr">
                    <a:lnB w="38100" cap="flat" cmpd="sng" algn="ctr">
                      <a:solidFill>
                        <a:schemeClr val="tx1"/>
                      </a:solidFill>
                      <a:prstDash val="solid"/>
                      <a:round/>
                      <a:headEnd type="none" w="med" len="med"/>
                      <a:tailEnd type="none" w="med" len="med"/>
                    </a:lnB>
                  </a:tcPr>
                </a:tc>
                <a:tc>
                  <a:txBody>
                    <a:bodyPr/>
                    <a:lstStyle/>
                    <a:p>
                      <a:pPr algn="ctr"/>
                      <a:r>
                        <a:rPr kumimoji="1" lang="en-US" altLang="ja-JP" sz="4400" dirty="0" smtClean="0"/>
                        <a:t>Bad</a:t>
                      </a:r>
                      <a:endParaRPr kumimoji="1" lang="ja-JP" altLang="en-US" sz="4400" dirty="0"/>
                    </a:p>
                  </a:txBody>
                  <a:tcPr anchor="ctr">
                    <a:lnB w="38100" cap="flat" cmpd="sng" algn="ctr">
                      <a:solidFill>
                        <a:schemeClr val="tx1"/>
                      </a:solidFill>
                      <a:prstDash val="solid"/>
                      <a:round/>
                      <a:headEnd type="none" w="med" len="med"/>
                      <a:tailEnd type="none" w="med" len="med"/>
                    </a:lnB>
                  </a:tcPr>
                </a:tc>
              </a:tr>
              <a:tr h="1105272">
                <a:tc>
                  <a:txBody>
                    <a:bodyPr/>
                    <a:lstStyle/>
                    <a:p>
                      <a:pPr algn="ctr"/>
                      <a:endParaRPr kumimoji="1" lang="ja-JP" altLang="en-US"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105272">
                <a:tc gridSpan="2">
                  <a:txBody>
                    <a:bodyPr/>
                    <a:lstStyle/>
                    <a:p>
                      <a:pPr algn="ctr"/>
                      <a:r>
                        <a:rPr kumimoji="1" lang="en-US" altLang="ja-JP" sz="4400" dirty="0" smtClean="0"/>
                        <a:t>Write down, please.</a:t>
                      </a:r>
                      <a:endParaRPr kumimoji="1" lang="ja-JP" altLang="en-US" sz="4400" dirty="0"/>
                    </a:p>
                  </a:txBody>
                  <a:tcPr anchor="ctr">
                    <a:lnT w="38100" cap="flat" cmpd="sng" algn="ctr">
                      <a:solidFill>
                        <a:schemeClr val="tx1"/>
                      </a:solidFill>
                      <a:prstDash val="solid"/>
                      <a:round/>
                      <a:headEnd type="none" w="med" len="med"/>
                      <a:tailEnd type="none" w="med" len="med"/>
                    </a:lnT>
                  </a:tcPr>
                </a:tc>
                <a:tc hMerge="1">
                  <a:txBody>
                    <a:bodyPr/>
                    <a:lstStyle/>
                    <a:p>
                      <a:endParaRPr kumimoji="1" lang="ja-JP" altLang="en-US" dirty="0"/>
                    </a:p>
                  </a:txBody>
                  <a:tcPr/>
                </a:tc>
              </a:tr>
            </a:tbl>
          </a:graphicData>
        </a:graphic>
      </p:graphicFrame>
    </p:spTree>
    <p:extLst>
      <p:ext uri="{BB962C8B-B14F-4D97-AF65-F5344CB8AC3E}">
        <p14:creationId xmlns="" xmlns:p14="http://schemas.microsoft.com/office/powerpoint/2010/main" val="1454323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5.1 </a:t>
            </a:r>
            <a:r>
              <a:rPr lang="en-US" altLang="ja-JP" dirty="0" smtClean="0"/>
              <a:t>Learners instantly find their results.</a:t>
            </a:r>
            <a:endParaRPr kumimoji="1" lang="ja-JP" altLang="en-US" dirty="0"/>
          </a:p>
        </p:txBody>
      </p:sp>
      <p:sp>
        <p:nvSpPr>
          <p:cNvPr id="3" name="コンテンツ プレースホルダ 2"/>
          <p:cNvSpPr>
            <a:spLocks noGrp="1"/>
          </p:cNvSpPr>
          <p:nvPr>
            <p:ph idx="1"/>
          </p:nvPr>
        </p:nvSpPr>
        <p:spPr/>
        <p:txBody>
          <a:bodyPr>
            <a:noAutofit/>
          </a:bodyPr>
          <a:lstStyle/>
          <a:p>
            <a:r>
              <a:rPr lang="en-US" altLang="ja-JP" sz="3200" dirty="0" smtClean="0"/>
              <a:t>"Immediately after I finish the questions, I saw my result of reading speed and comprehension. It's great!“ (Good)</a:t>
            </a:r>
          </a:p>
          <a:p>
            <a:r>
              <a:rPr lang="en-US" altLang="ja-JP" sz="3200" dirty="0" smtClean="0"/>
              <a:t>"I read passages at my own speed so that I felt easy and I found my reading speed.“ (Good)</a:t>
            </a:r>
          </a:p>
          <a:p>
            <a:pPr>
              <a:buNone/>
            </a:pPr>
            <a:endParaRPr lang="en-US" altLang="ja-JP" sz="3200" dirty="0" smtClean="0"/>
          </a:p>
          <a:p>
            <a:endParaRPr kumimoji="1" lang="ja-JP" alt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smtClean="0"/>
              <a:t>Reading Efficiency</a:t>
            </a:r>
            <a:r>
              <a:rPr lang="ja-JP" altLang="en-US" dirty="0" smtClean="0"/>
              <a:t> </a:t>
            </a:r>
            <a:r>
              <a:rPr lang="en-US" altLang="ja-JP" dirty="0" smtClean="0"/>
              <a:t>(RE)</a:t>
            </a:r>
            <a:endParaRPr kumimoji="1" lang="ja-JP" altLang="en-US" dirty="0"/>
          </a:p>
        </p:txBody>
      </p:sp>
      <p:sp>
        <p:nvSpPr>
          <p:cNvPr id="3" name="コンテンツ プレースホルダー 2"/>
          <p:cNvSpPr>
            <a:spLocks noGrp="1"/>
          </p:cNvSpPr>
          <p:nvPr>
            <p:ph idx="1"/>
          </p:nvPr>
        </p:nvSpPr>
        <p:spPr>
          <a:xfrm>
            <a:off x="251520" y="1124744"/>
            <a:ext cx="8892480" cy="5328592"/>
          </a:xfrm>
        </p:spPr>
        <p:txBody>
          <a:bodyPr>
            <a:noAutofit/>
          </a:bodyPr>
          <a:lstStyle/>
          <a:p>
            <a:pPr marL="0" indent="0">
              <a:buNone/>
            </a:pPr>
            <a:r>
              <a:rPr lang="ja-JP" altLang="en-US" dirty="0" smtClean="0"/>
              <a:t>・</a:t>
            </a:r>
            <a:r>
              <a:rPr lang="en-US" altLang="ja-JP" dirty="0" smtClean="0"/>
              <a:t> RE= </a:t>
            </a:r>
            <a:r>
              <a:rPr lang="en-US" altLang="ja-JP" b="1" dirty="0" smtClean="0"/>
              <a:t>WPM</a:t>
            </a:r>
            <a:r>
              <a:rPr lang="en-US" altLang="ja-JP" dirty="0" smtClean="0"/>
              <a:t>*✕</a:t>
            </a:r>
            <a:r>
              <a:rPr lang="en-US" altLang="ja-JP" sz="2800" b="1" dirty="0" smtClean="0"/>
              <a:t>success rate of reading comprehension</a:t>
            </a:r>
          </a:p>
          <a:p>
            <a:pPr marL="0" indent="0">
              <a:buNone/>
            </a:pPr>
            <a:r>
              <a:rPr lang="en-US" altLang="ja-JP" dirty="0" smtClean="0"/>
              <a:t>RE 125 = WPM125 times 100% </a:t>
            </a:r>
            <a:r>
              <a:rPr lang="en-US" altLang="ja-JP" sz="2800" dirty="0" smtClean="0"/>
              <a:t>(all items are correct)</a:t>
            </a:r>
          </a:p>
          <a:p>
            <a:pPr marL="0" indent="0">
              <a:buNone/>
            </a:pPr>
            <a:r>
              <a:rPr lang="en-US" altLang="ja-JP" dirty="0" smtClean="0"/>
              <a:t>RE 100 = WPM125 time 80% </a:t>
            </a:r>
            <a:r>
              <a:rPr lang="en-US" altLang="ja-JP" sz="2800" dirty="0" smtClean="0"/>
              <a:t>(4/5 items are correct)</a:t>
            </a:r>
          </a:p>
          <a:p>
            <a:pPr marL="0" indent="0">
              <a:buNone/>
            </a:pPr>
            <a:r>
              <a:rPr lang="en-US" altLang="ja-JP" dirty="0" smtClean="0"/>
              <a:t>RE 100 = WPM100 times 100% </a:t>
            </a:r>
            <a:r>
              <a:rPr lang="en-US" altLang="ja-JP" sz="2800" dirty="0" smtClean="0"/>
              <a:t>(all items are correct)</a:t>
            </a:r>
          </a:p>
          <a:p>
            <a:pPr marL="0" indent="0">
              <a:buNone/>
            </a:pPr>
            <a:endParaRPr lang="en-US" altLang="ja-JP" dirty="0" smtClean="0"/>
          </a:p>
          <a:p>
            <a:pPr marL="0" indent="0">
              <a:buNone/>
            </a:pPr>
            <a:endParaRPr lang="en-US" altLang="ja-JP" dirty="0"/>
          </a:p>
          <a:p>
            <a:pPr marL="0" indent="0">
              <a:buNone/>
            </a:pPr>
            <a:r>
              <a:rPr lang="en-US" altLang="ja-JP" dirty="0" smtClean="0"/>
              <a:t>  *WPM=Words Per Minute</a:t>
            </a:r>
          </a:p>
          <a:p>
            <a:pPr marL="0" indent="0">
              <a:buNone/>
            </a:pPr>
            <a:r>
              <a:rPr lang="ja-JP" altLang="en-US" dirty="0" smtClean="0"/>
              <a:t>　</a:t>
            </a:r>
            <a:endParaRPr lang="en-US" altLang="ja-JP" dirty="0" smtClean="0"/>
          </a:p>
          <a:p>
            <a:pPr marL="0" indent="0">
              <a:buNone/>
            </a:pPr>
            <a:endParaRPr lang="en-US" altLang="ja-JP" dirty="0">
              <a:solidFill>
                <a:schemeClr val="tx1">
                  <a:lumMod val="50000"/>
                  <a:lumOff val="50000"/>
                </a:schemeClr>
              </a:solidFill>
            </a:endParaRPr>
          </a:p>
          <a:p>
            <a:pPr marL="0" indent="0">
              <a:buNone/>
            </a:pPr>
            <a:endParaRPr lang="en-US" altLang="ja-JP" dirty="0" smtClean="0"/>
          </a:p>
        </p:txBody>
      </p:sp>
    </p:spTree>
    <p:extLst>
      <p:ext uri="{BB962C8B-B14F-4D97-AF65-F5344CB8AC3E}">
        <p14:creationId xmlns="" xmlns:p14="http://schemas.microsoft.com/office/powerpoint/2010/main" val="584675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5.2 </a:t>
            </a:r>
            <a:r>
              <a:rPr lang="en-US" altLang="ja-JP" dirty="0" smtClean="0"/>
              <a:t>Learners read by chunks.</a:t>
            </a:r>
            <a:endParaRPr kumimoji="1" lang="ja-JP" altLang="en-US" dirty="0"/>
          </a:p>
        </p:txBody>
      </p:sp>
      <p:sp>
        <p:nvSpPr>
          <p:cNvPr id="3" name="コンテンツ プレースホルダ 2"/>
          <p:cNvSpPr>
            <a:spLocks noGrp="1"/>
          </p:cNvSpPr>
          <p:nvPr>
            <p:ph idx="1"/>
          </p:nvPr>
        </p:nvSpPr>
        <p:spPr/>
        <p:txBody>
          <a:bodyPr>
            <a:noAutofit/>
          </a:bodyPr>
          <a:lstStyle/>
          <a:p>
            <a:pPr>
              <a:buNone/>
            </a:pPr>
            <a:r>
              <a:rPr lang="en-US" altLang="ja-JP" sz="2400" dirty="0" smtClean="0"/>
              <a:t>"I became aware of the importance of not turning back from the end part of the sentence toward the left while reading English." (Good)</a:t>
            </a:r>
          </a:p>
          <a:p>
            <a:pPr>
              <a:buNone/>
            </a:pPr>
            <a:r>
              <a:rPr lang="en-US" altLang="ja-JP" sz="2400" dirty="0" smtClean="0"/>
              <a:t>"I found it uneasy to read the gist of a passage within a few seconds" (Good or Bad?)</a:t>
            </a:r>
          </a:p>
          <a:p>
            <a:pPr>
              <a:buNone/>
            </a:pPr>
            <a:r>
              <a:rPr lang="en-US" altLang="ja-JP" sz="2400" dirty="0" smtClean="0"/>
              <a:t>"I have to understand passages by getting a small unit of chunks, so I sometimes nearly forget what I understand in the text." (Good or Bad?)</a:t>
            </a:r>
          </a:p>
          <a:p>
            <a:pPr>
              <a:buNone/>
            </a:pPr>
            <a:endParaRPr lang="en-US" altLang="ja-JP" sz="2400" dirty="0" smtClean="0"/>
          </a:p>
          <a:p>
            <a:endParaRPr kumimoji="1" lang="ja-JP" alt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5.3 Learners have to read fast.</a:t>
            </a:r>
            <a:endParaRPr kumimoji="1" lang="ja-JP" altLang="en-US" dirty="0"/>
          </a:p>
        </p:txBody>
      </p:sp>
      <p:sp>
        <p:nvSpPr>
          <p:cNvPr id="3" name="コンテンツ プレースホルダ 2"/>
          <p:cNvSpPr>
            <a:spLocks noGrp="1"/>
          </p:cNvSpPr>
          <p:nvPr>
            <p:ph idx="1"/>
          </p:nvPr>
        </p:nvSpPr>
        <p:spPr/>
        <p:txBody>
          <a:bodyPr>
            <a:noAutofit/>
          </a:bodyPr>
          <a:lstStyle/>
          <a:p>
            <a:r>
              <a:rPr lang="en-US" altLang="ja-JP" sz="2800" dirty="0" smtClean="0"/>
              <a:t>"I am motivated because Mewm shows me my result of reading speed and comprehension. I have to concentrate on reading, but this enabled me to train my concentration in reading." (Good)</a:t>
            </a:r>
          </a:p>
          <a:p>
            <a:r>
              <a:rPr lang="en-US" altLang="ja-JP" sz="2800" dirty="0" smtClean="0"/>
              <a:t>"I don't think I can get the accurate result of my reading because I have to read fast as well as accurately." (Bad)</a:t>
            </a:r>
            <a:endParaRPr kumimoji="1" lang="ja-JP" alt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5.4 </a:t>
            </a:r>
            <a:r>
              <a:rPr lang="en-US" altLang="ja-JP" dirty="0" smtClean="0"/>
              <a:t>Feedback to the whole class </a:t>
            </a:r>
            <a:br>
              <a:rPr lang="en-US" altLang="ja-JP" dirty="0" smtClean="0"/>
            </a:b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sz="3200" dirty="0" smtClean="0"/>
              <a:t>"It’s good that I can find where I am in the class in terms of reading abilities." (Good)</a:t>
            </a:r>
          </a:p>
          <a:p>
            <a:r>
              <a:rPr lang="en-US" altLang="ja-JP" sz="3200" dirty="0" smtClean="0"/>
              <a:t>"I can see other results than my result of WPM and reading accuracy." (Good)</a:t>
            </a:r>
            <a:endParaRPr kumimoji="1" lang="ja-JP" alt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52922"/>
            <a:ext cx="8913813" cy="914400"/>
          </a:xfrm>
        </p:spPr>
        <p:txBody>
          <a:bodyPr>
            <a:normAutofit/>
          </a:bodyPr>
          <a:lstStyle/>
          <a:p>
            <a:r>
              <a:rPr lang="en-US" altLang="ja-JP" smtClean="0"/>
              <a:t>6. </a:t>
            </a:r>
            <a:r>
              <a:rPr lang="en-US" altLang="ja-JP" dirty="0" smtClean="0"/>
              <a:t>Conclusion</a:t>
            </a:r>
            <a:endParaRPr kumimoji="1" lang="ja-JP" altLang="en-US" dirty="0"/>
          </a:p>
        </p:txBody>
      </p:sp>
      <p:sp>
        <p:nvSpPr>
          <p:cNvPr id="3" name="コンテンツ プレースホルダー 2"/>
          <p:cNvSpPr>
            <a:spLocks noGrp="1"/>
          </p:cNvSpPr>
          <p:nvPr>
            <p:ph idx="1"/>
          </p:nvPr>
        </p:nvSpPr>
        <p:spPr>
          <a:xfrm>
            <a:off x="691091" y="2087563"/>
            <a:ext cx="7610476" cy="3670767"/>
          </a:xfrm>
        </p:spPr>
        <p:txBody>
          <a:bodyPr>
            <a:normAutofit/>
          </a:bodyPr>
          <a:lstStyle/>
          <a:p>
            <a:pPr algn="ctr">
              <a:buNone/>
            </a:pPr>
            <a:r>
              <a:rPr lang="en-US" altLang="ja-JP" sz="2800" dirty="0" smtClean="0"/>
              <a:t>The Player Mint and </a:t>
            </a:r>
            <a:r>
              <a:rPr lang="en-US" altLang="ja-JP" sz="2800" dirty="0" smtClean="0"/>
              <a:t>the </a:t>
            </a:r>
            <a:r>
              <a:rPr lang="en-US" altLang="ja-JP" sz="2800" dirty="0" smtClean="0"/>
              <a:t>Mewm system</a:t>
            </a:r>
          </a:p>
          <a:p>
            <a:pPr algn="ctr">
              <a:buNone/>
            </a:pPr>
            <a:r>
              <a:rPr lang="en-US" altLang="ja-JP" sz="2800" dirty="0" smtClean="0"/>
              <a:t>for both learners and teachers</a:t>
            </a:r>
          </a:p>
          <a:p>
            <a:pPr algn="ctr">
              <a:buNone/>
            </a:pPr>
            <a:endParaRPr lang="en-US" altLang="ja-JP" sz="2800" dirty="0" smtClean="0"/>
          </a:p>
          <a:p>
            <a:pPr algn="ctr">
              <a:buNone/>
            </a:pPr>
            <a:r>
              <a:rPr lang="en-US" altLang="ja-JP" sz="2800" dirty="0" smtClean="0"/>
              <a:t>the information on Mewm: http://mintap.kir.jp/public/mewm/</a:t>
            </a:r>
          </a:p>
          <a:p>
            <a:pPr algn="ctr">
              <a:buNone/>
            </a:pPr>
            <a:endParaRPr lang="en-US" altLang="ja-JP" sz="2800" dirty="0" smtClean="0"/>
          </a:p>
        </p:txBody>
      </p:sp>
    </p:spTree>
    <p:extLst>
      <p:ext uri="{BB962C8B-B14F-4D97-AF65-F5344CB8AC3E}">
        <p14:creationId xmlns="" xmlns:p14="http://schemas.microsoft.com/office/powerpoint/2010/main" val="1454323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66656"/>
            <a:ext cx="8913813" cy="914400"/>
          </a:xfrm>
        </p:spPr>
        <p:txBody>
          <a:bodyPr/>
          <a:lstStyle/>
          <a:p>
            <a:r>
              <a:rPr kumimoji="1" lang="en-US" altLang="ja-JP" dirty="0" smtClean="0"/>
              <a:t>Overview</a:t>
            </a:r>
            <a:endParaRPr kumimoji="1" lang="ja-JP" altLang="en-US" dirty="0"/>
          </a:p>
        </p:txBody>
      </p:sp>
      <p:sp>
        <p:nvSpPr>
          <p:cNvPr id="3" name="コンテンツ プレースホルダー 2"/>
          <p:cNvSpPr>
            <a:spLocks noGrp="1"/>
          </p:cNvSpPr>
          <p:nvPr>
            <p:ph idx="1"/>
          </p:nvPr>
        </p:nvSpPr>
        <p:spPr>
          <a:xfrm>
            <a:off x="962024" y="1918228"/>
            <a:ext cx="7610476" cy="4160839"/>
          </a:xfrm>
        </p:spPr>
        <p:txBody>
          <a:bodyPr>
            <a:noAutofit/>
          </a:bodyPr>
          <a:lstStyle/>
          <a:p>
            <a:pPr marL="457200" indent="-457200">
              <a:buFont typeface="+mj-lt"/>
              <a:buAutoNum type="arabicPeriod"/>
            </a:pPr>
            <a:r>
              <a:rPr lang="en-US" altLang="ja-JP" sz="2400" dirty="0" smtClean="0"/>
              <a:t>Why chunks? </a:t>
            </a:r>
          </a:p>
          <a:p>
            <a:pPr marL="457200" indent="-457200">
              <a:buFont typeface="+mj-lt"/>
              <a:buAutoNum type="arabicPeriod"/>
            </a:pPr>
            <a:r>
              <a:rPr lang="en-US" altLang="ja-JP" sz="2400" dirty="0" smtClean="0"/>
              <a:t>Effect of Dynamic Display Mode of Chunks on a Software</a:t>
            </a:r>
          </a:p>
          <a:p>
            <a:pPr marL="457200" indent="-457200">
              <a:buFont typeface="+mj-lt"/>
              <a:buAutoNum type="arabicPeriod"/>
            </a:pPr>
            <a:r>
              <a:rPr kumimoji="1" lang="en-US" altLang="ja-JP" sz="2400" dirty="0" smtClean="0"/>
              <a:t>Methodology and Challenges</a:t>
            </a:r>
          </a:p>
          <a:p>
            <a:pPr marL="457200" indent="-457200">
              <a:buFont typeface="+mj-lt"/>
              <a:buAutoNum type="arabicPeriod"/>
            </a:pPr>
            <a:r>
              <a:rPr lang="en-US" altLang="ja-JP" sz="2400" dirty="0" smtClean="0"/>
              <a:t>Renovated Software</a:t>
            </a:r>
          </a:p>
          <a:p>
            <a:pPr marL="457200" indent="-457200">
              <a:buFont typeface="+mj-lt"/>
              <a:buAutoNum type="arabicPeriod"/>
            </a:pPr>
            <a:r>
              <a:rPr lang="en-US" altLang="ja-JP" sz="2400" dirty="0" smtClean="0"/>
              <a:t>Learners’ Voice</a:t>
            </a:r>
          </a:p>
          <a:p>
            <a:pPr marL="457200" indent="-457200">
              <a:buFont typeface="+mj-lt"/>
              <a:buAutoNum type="arabicPeriod"/>
            </a:pPr>
            <a:r>
              <a:rPr lang="en-US" altLang="ja-JP" sz="2400" dirty="0" smtClean="0"/>
              <a:t>Conclusion</a:t>
            </a:r>
            <a:endParaRPr lang="en-US" altLang="ja-JP" sz="2400" dirty="0"/>
          </a:p>
        </p:txBody>
      </p:sp>
    </p:spTree>
    <p:extLst>
      <p:ext uri="{BB962C8B-B14F-4D97-AF65-F5344CB8AC3E}">
        <p14:creationId xmlns="" xmlns:p14="http://schemas.microsoft.com/office/powerpoint/2010/main" val="3472065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4944"/>
            <a:ext cx="7376343" cy="939800"/>
          </a:xfrm>
        </p:spPr>
        <p:txBody>
          <a:bodyPr>
            <a:normAutofit/>
          </a:bodyPr>
          <a:lstStyle/>
          <a:p>
            <a:pPr algn="ctr"/>
            <a:r>
              <a:rPr lang="ja-JP" altLang="en-US" dirty="0" smtClean="0">
                <a:latin typeface="+mj-ea"/>
              </a:rPr>
              <a:t>１</a:t>
            </a:r>
            <a:r>
              <a:rPr kumimoji="1" lang="en-US" altLang="ja-JP" dirty="0" smtClean="0">
                <a:latin typeface="+mj-ea"/>
              </a:rPr>
              <a:t>.Why Chunks?</a:t>
            </a:r>
            <a:endParaRPr kumimoji="1" lang="ja-JP" altLang="en-US" dirty="0">
              <a:latin typeface="+mj-ea"/>
            </a:endParaRPr>
          </a:p>
        </p:txBody>
      </p:sp>
      <p:sp>
        <p:nvSpPr>
          <p:cNvPr id="3" name="コンテンツ プレースホルダー 2"/>
          <p:cNvSpPr>
            <a:spLocks noGrp="1"/>
          </p:cNvSpPr>
          <p:nvPr>
            <p:ph idx="1"/>
          </p:nvPr>
        </p:nvSpPr>
        <p:spPr>
          <a:xfrm>
            <a:off x="467544" y="1124744"/>
            <a:ext cx="8280920" cy="5328592"/>
          </a:xfrm>
        </p:spPr>
        <p:txBody>
          <a:bodyPr>
            <a:normAutofit/>
          </a:bodyPr>
          <a:lstStyle/>
          <a:p>
            <a:r>
              <a:rPr lang="en-US" altLang="ja-JP" sz="2400" dirty="0"/>
              <a:t>A chunk </a:t>
            </a:r>
            <a:r>
              <a:rPr lang="ja-JP" altLang="en-US" sz="2400" dirty="0" smtClean="0"/>
              <a:t>＝</a:t>
            </a:r>
            <a:r>
              <a:rPr lang="en-US" altLang="ja-JP" sz="2400" dirty="0" smtClean="0"/>
              <a:t> minimum </a:t>
            </a:r>
            <a:r>
              <a:rPr lang="en-US" altLang="ja-JP" sz="2400" dirty="0"/>
              <a:t>unit of sound, meaning, and syntax </a:t>
            </a:r>
            <a:r>
              <a:rPr lang="en-US" altLang="ja-JP" sz="2400" dirty="0" smtClean="0"/>
              <a:t> </a:t>
            </a:r>
          </a:p>
          <a:p>
            <a:pPr lvl="1"/>
            <a:r>
              <a:rPr lang="en-US" altLang="ja-JP" sz="2000" dirty="0" smtClean="0">
                <a:effectLst>
                  <a:outerShdw blurRad="38100" dist="38100" dir="2700000" algn="tl">
                    <a:srgbClr val="000000">
                      <a:alpha val="43137"/>
                    </a:srgbClr>
                  </a:outerShdw>
                </a:effectLst>
              </a:rPr>
              <a:t>5 </a:t>
            </a:r>
            <a:r>
              <a:rPr lang="en-US" altLang="ja-JP" sz="2000" dirty="0">
                <a:effectLst>
                  <a:outerShdw blurRad="38100" dist="38100" dir="2700000" algn="tl">
                    <a:srgbClr val="000000">
                      <a:alpha val="43137"/>
                    </a:srgbClr>
                  </a:outerShdw>
                </a:effectLst>
              </a:rPr>
              <a:t>to 7 words in one chunk with </a:t>
            </a:r>
            <a:r>
              <a:rPr lang="en-US" altLang="ja-JP" sz="2000" dirty="0" smtClean="0">
                <a:effectLst>
                  <a:outerShdw blurRad="38100" dist="38100" dir="2700000" algn="tl">
                    <a:srgbClr val="000000">
                      <a:alpha val="43137"/>
                    </a:srgbClr>
                  </a:outerShdw>
                </a:effectLst>
              </a:rPr>
              <a:t>a </a:t>
            </a:r>
            <a:r>
              <a:rPr lang="en-US" altLang="ja-JP" sz="2000" dirty="0">
                <a:effectLst>
                  <a:outerShdw blurRad="38100" dist="38100" dir="2700000" algn="tl">
                    <a:srgbClr val="000000">
                      <a:alpha val="43137"/>
                    </a:srgbClr>
                  </a:outerShdw>
                </a:effectLst>
              </a:rPr>
              <a:t>duration of 2±1 sec. </a:t>
            </a:r>
          </a:p>
          <a:p>
            <a:r>
              <a:rPr lang="en-US" altLang="ja-JP" sz="2400" dirty="0" smtClean="0"/>
              <a:t>By chunks …processing meaning &amp; syntax in the word order of English</a:t>
            </a:r>
          </a:p>
          <a:p>
            <a:endParaRPr lang="en-US" altLang="ja-JP" sz="3200" dirty="0" smtClean="0"/>
          </a:p>
          <a:p>
            <a:endParaRPr lang="en-US" altLang="ja-JP" sz="2400" dirty="0"/>
          </a:p>
          <a:p>
            <a:r>
              <a:rPr lang="en-US" altLang="ja-JP" sz="2400" u="sng" dirty="0" smtClean="0"/>
              <a:t>Sustainable effectual factor </a:t>
            </a:r>
            <a:r>
              <a:rPr lang="en-US" altLang="ja-JP" sz="2400" dirty="0" smtClean="0"/>
              <a:t>for enhancing reading speed and efficiency  by displaying mode of chunks</a:t>
            </a:r>
          </a:p>
          <a:p>
            <a:pPr>
              <a:buNone/>
            </a:pPr>
            <a:r>
              <a:rPr lang="en-US" altLang="ja-JP" sz="2400" dirty="0" smtClean="0"/>
              <a:t>  </a:t>
            </a:r>
          </a:p>
        </p:txBody>
      </p:sp>
      <p:sp>
        <p:nvSpPr>
          <p:cNvPr id="4" name="下矢印 3"/>
          <p:cNvSpPr/>
          <p:nvPr/>
        </p:nvSpPr>
        <p:spPr>
          <a:xfrm>
            <a:off x="3725003" y="3640666"/>
            <a:ext cx="1080120" cy="768384"/>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2100307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161" y="188640"/>
            <a:ext cx="9145016" cy="1143000"/>
          </a:xfrm>
        </p:spPr>
        <p:txBody>
          <a:bodyPr>
            <a:normAutofit fontScale="90000"/>
          </a:bodyPr>
          <a:lstStyle/>
          <a:p>
            <a:r>
              <a:rPr lang="en-US" altLang="ja-JP" dirty="0" smtClean="0"/>
              <a:t>2. Effect of  Dynamic </a:t>
            </a:r>
            <a:r>
              <a:rPr lang="en-US" altLang="ja-JP" dirty="0"/>
              <a:t>Display </a:t>
            </a:r>
            <a:r>
              <a:rPr lang="en-US" altLang="ja-JP" dirty="0" smtClean="0"/>
              <a:t>Mode </a:t>
            </a:r>
            <a:r>
              <a:rPr lang="en-US" altLang="ja-JP" dirty="0"/>
              <a:t>in the </a:t>
            </a:r>
            <a:r>
              <a:rPr lang="en-US" altLang="ja-JP" dirty="0" smtClean="0"/>
              <a:t>Software</a:t>
            </a:r>
            <a:endParaRPr kumimoji="1" lang="ja-JP" altLang="en-US" dirty="0"/>
          </a:p>
        </p:txBody>
      </p:sp>
      <p:sp>
        <p:nvSpPr>
          <p:cNvPr id="3" name="コンテンツ プレースホルダー 2"/>
          <p:cNvSpPr>
            <a:spLocks noGrp="1"/>
          </p:cNvSpPr>
          <p:nvPr>
            <p:ph idx="1"/>
          </p:nvPr>
        </p:nvSpPr>
        <p:spPr>
          <a:xfrm>
            <a:off x="467544" y="1592860"/>
            <a:ext cx="8229600" cy="4525963"/>
          </a:xfrm>
        </p:spPr>
        <p:txBody>
          <a:bodyPr/>
          <a:lstStyle/>
          <a:p>
            <a:r>
              <a:rPr kumimoji="1" lang="en-US" altLang="ja-JP" i="1" dirty="0" smtClean="0"/>
              <a:t>Player Mint</a:t>
            </a:r>
            <a:r>
              <a:rPr lang="en-US" altLang="ja-JP" dirty="0"/>
              <a:t> </a:t>
            </a:r>
            <a:r>
              <a:rPr lang="en-US" altLang="ja-JP" dirty="0" smtClean="0"/>
              <a:t> (Mint applications </a:t>
            </a:r>
            <a:r>
              <a:rPr lang="en-US" altLang="ja-JP" dirty="0" err="1" smtClean="0"/>
              <a:t>Co.LTD</a:t>
            </a:r>
            <a:r>
              <a:rPr lang="en-US" altLang="ja-JP" dirty="0" smtClean="0"/>
              <a:t>)</a:t>
            </a:r>
          </a:p>
          <a:p>
            <a:pPr marL="0" indent="0">
              <a:buNone/>
            </a:pPr>
            <a:endParaRPr kumimoji="1" lang="en-US" altLang="ja-JP" dirty="0"/>
          </a:p>
        </p:txBody>
      </p:sp>
      <p:pic>
        <p:nvPicPr>
          <p:cNvPr id="1026" name="Picture 2">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9977" y="2069232"/>
            <a:ext cx="7443526" cy="23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855984" y="4575560"/>
            <a:ext cx="7992888" cy="830997"/>
          </a:xfrm>
          <a:prstGeom prst="rect">
            <a:avLst/>
          </a:prstGeom>
          <a:noFill/>
        </p:spPr>
        <p:txBody>
          <a:bodyPr wrap="square" rtlCol="0">
            <a:spAutoFit/>
          </a:bodyPr>
          <a:lstStyle/>
          <a:p>
            <a:r>
              <a:rPr lang="en-US" altLang="ja-JP" sz="2400" b="1" dirty="0">
                <a:solidFill>
                  <a:schemeClr val="accent2">
                    <a:lumMod val="50000"/>
                  </a:schemeClr>
                </a:solidFill>
              </a:rPr>
              <a:t>One chunk after another </a:t>
            </a:r>
            <a:r>
              <a:rPr lang="en-US" altLang="ja-JP" sz="2400" b="1" dirty="0" smtClean="0">
                <a:solidFill>
                  <a:schemeClr val="accent2">
                    <a:lumMod val="50000"/>
                  </a:schemeClr>
                </a:solidFill>
              </a:rPr>
              <a:t>appearing and staying with a synchronized native speaker’s reading voice </a:t>
            </a:r>
            <a:endParaRPr lang="en-US" altLang="ja-JP" sz="2400" b="1" dirty="0">
              <a:solidFill>
                <a:schemeClr val="accent2">
                  <a:lumMod val="50000"/>
                </a:schemeClr>
              </a:solidFill>
            </a:endParaRPr>
          </a:p>
        </p:txBody>
      </p:sp>
    </p:spTree>
    <p:extLst>
      <p:ext uri="{BB962C8B-B14F-4D97-AF65-F5344CB8AC3E}">
        <p14:creationId xmlns="" xmlns:p14="http://schemas.microsoft.com/office/powerpoint/2010/main" val="4019026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3.1 Methodology </a:t>
            </a:r>
            <a:endParaRPr kumimoji="1" lang="ja-JP" altLang="en-US" dirty="0"/>
          </a:p>
        </p:txBody>
      </p:sp>
      <p:sp>
        <p:nvSpPr>
          <p:cNvPr id="3" name="コンテンツ プレースホルダー 2"/>
          <p:cNvSpPr>
            <a:spLocks noGrp="1"/>
          </p:cNvSpPr>
          <p:nvPr>
            <p:ph idx="1"/>
          </p:nvPr>
        </p:nvSpPr>
        <p:spPr>
          <a:xfrm>
            <a:off x="323528" y="2347606"/>
            <a:ext cx="8640960" cy="3849993"/>
          </a:xfrm>
        </p:spPr>
        <p:txBody>
          <a:bodyPr>
            <a:noAutofit/>
          </a:bodyPr>
          <a:lstStyle/>
          <a:p>
            <a:pPr marL="514350" indent="-457200"/>
            <a:r>
              <a:rPr lang="en-US" altLang="ja-JP" sz="2400" dirty="0" smtClean="0"/>
              <a:t>Training in a lesson (Treatment)</a:t>
            </a:r>
          </a:p>
          <a:p>
            <a:pPr marL="857250" lvl="1" indent="-457200"/>
            <a:r>
              <a:rPr lang="en-US" altLang="ja-JP" sz="2000" dirty="0" smtClean="0"/>
              <a:t>One time(5 minutes) per week on </a:t>
            </a:r>
            <a:r>
              <a:rPr lang="en-US" altLang="ja-JP" sz="2000" dirty="0"/>
              <a:t>4-month </a:t>
            </a:r>
            <a:r>
              <a:rPr lang="en-US" altLang="ja-JP" sz="2000" dirty="0" smtClean="0"/>
              <a:t>semester </a:t>
            </a:r>
            <a:r>
              <a:rPr lang="en-US" altLang="ja-JP" sz="2000" dirty="0"/>
              <a:t>basis </a:t>
            </a:r>
            <a:r>
              <a:rPr lang="en-US" altLang="ja-JP" sz="2000" dirty="0" smtClean="0"/>
              <a:t>  </a:t>
            </a:r>
          </a:p>
          <a:p>
            <a:r>
              <a:rPr lang="en-US" altLang="ja-JP" sz="2400" b="1" dirty="0" smtClean="0"/>
              <a:t>Fast reading on </a:t>
            </a:r>
            <a:r>
              <a:rPr lang="en-US" altLang="ja-JP" sz="2400" b="1" i="1" dirty="0" smtClean="0"/>
              <a:t>Mint</a:t>
            </a:r>
            <a:r>
              <a:rPr lang="en-US" altLang="ja-JP" sz="2400" dirty="0" smtClean="0"/>
              <a:t>, and </a:t>
            </a:r>
            <a:r>
              <a:rPr lang="en-US" altLang="ja-JP" sz="2400" b="1" dirty="0" smtClean="0"/>
              <a:t>online comprehension quizzes</a:t>
            </a:r>
          </a:p>
          <a:p>
            <a:pPr lvl="1"/>
            <a:r>
              <a:rPr lang="en-US" altLang="ja-JP" sz="2000" dirty="0" smtClean="0"/>
              <a:t>Instant feedback of WPM and comprehension score separately</a:t>
            </a:r>
          </a:p>
          <a:p>
            <a:pPr marL="514350" indent="-457200"/>
            <a:r>
              <a:rPr lang="en-US" altLang="ja-JP" sz="2400" dirty="0" smtClean="0"/>
              <a:t>Afterwards, </a:t>
            </a:r>
            <a:r>
              <a:rPr kumimoji="1" lang="en-US" altLang="ja-JP" sz="2400" dirty="0" smtClean="0"/>
              <a:t>reading  </a:t>
            </a:r>
            <a:r>
              <a:rPr kumimoji="1" lang="en-US" altLang="ja-JP" sz="2400" b="1" dirty="0" smtClean="0"/>
              <a:t>a paper textbook</a:t>
            </a:r>
            <a:r>
              <a:rPr kumimoji="1" lang="en-US" altLang="ja-JP" sz="2400" dirty="0" smtClean="0"/>
              <a:t>,</a:t>
            </a:r>
            <a:r>
              <a:rPr lang="ja-JP" altLang="en-US" sz="2400" dirty="0" smtClean="0"/>
              <a:t> </a:t>
            </a:r>
            <a:r>
              <a:rPr lang="en-US" altLang="ja-JP" sz="2400" dirty="0" smtClean="0"/>
              <a:t>based on chunk-reading, or </a:t>
            </a:r>
            <a:r>
              <a:rPr lang="en-US" altLang="ja-JP" sz="2400" b="1" dirty="0" smtClean="0"/>
              <a:t>Oral reading </a:t>
            </a:r>
            <a:r>
              <a:rPr lang="en-US" altLang="ja-JP" sz="2400" dirty="0" smtClean="0"/>
              <a:t>using the software</a:t>
            </a:r>
            <a:endParaRPr kumimoji="1" lang="en-US" altLang="ja-JP" sz="2400" dirty="0"/>
          </a:p>
        </p:txBody>
      </p:sp>
    </p:spTree>
    <p:extLst>
      <p:ext uri="{BB962C8B-B14F-4D97-AF65-F5344CB8AC3E}">
        <p14:creationId xmlns="" xmlns:p14="http://schemas.microsoft.com/office/powerpoint/2010/main" val="3785191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52922"/>
            <a:ext cx="8913813" cy="914400"/>
          </a:xfrm>
        </p:spPr>
        <p:txBody>
          <a:bodyPr>
            <a:normAutofit/>
          </a:bodyPr>
          <a:lstStyle/>
          <a:p>
            <a:r>
              <a:rPr lang="en-US" altLang="ja-JP" dirty="0" smtClean="0"/>
              <a:t>3.1 Methodology</a:t>
            </a:r>
            <a:endParaRPr kumimoji="1" lang="ja-JP" altLang="en-US" dirty="0"/>
          </a:p>
        </p:txBody>
      </p:sp>
      <p:sp>
        <p:nvSpPr>
          <p:cNvPr id="3" name="コンテンツ プレースホルダー 2"/>
          <p:cNvSpPr>
            <a:spLocks noGrp="1"/>
          </p:cNvSpPr>
          <p:nvPr>
            <p:ph idx="1"/>
          </p:nvPr>
        </p:nvSpPr>
        <p:spPr>
          <a:xfrm>
            <a:off x="691091" y="2087563"/>
            <a:ext cx="7610476" cy="3670767"/>
          </a:xfrm>
        </p:spPr>
        <p:txBody>
          <a:bodyPr>
            <a:normAutofit/>
          </a:bodyPr>
          <a:lstStyle/>
          <a:p>
            <a:pPr marL="0" lvl="1" indent="0">
              <a:buNone/>
            </a:pPr>
            <a:r>
              <a:rPr kumimoji="1" lang="en-US" altLang="ja-JP" sz="2400" b="1" dirty="0" smtClean="0">
                <a:effectLst>
                  <a:outerShdw blurRad="38100" dist="38100" dir="2700000" algn="tl">
                    <a:srgbClr val="000000">
                      <a:alpha val="43137"/>
                    </a:srgbClr>
                  </a:outerShdw>
                </a:effectLst>
              </a:rPr>
              <a:t>Pre- and Post-Test</a:t>
            </a:r>
            <a:r>
              <a:rPr kumimoji="1" lang="ja-JP" altLang="en-US" sz="2400" b="1" dirty="0" smtClean="0">
                <a:effectLst>
                  <a:outerShdw blurRad="38100" dist="38100" dir="2700000" algn="tl">
                    <a:srgbClr val="000000">
                      <a:alpha val="43137"/>
                    </a:srgbClr>
                  </a:outerShdw>
                </a:effectLst>
              </a:rPr>
              <a:t>　</a:t>
            </a:r>
            <a:r>
              <a:rPr kumimoji="1" lang="ja-JP" altLang="en-US" sz="2400" dirty="0" smtClean="0"/>
              <a:t>（</a:t>
            </a:r>
            <a:r>
              <a:rPr lang="en-US" altLang="ja-JP" sz="2400" dirty="0" smtClean="0"/>
              <a:t>effect measurement</a:t>
            </a:r>
            <a:r>
              <a:rPr lang="ja-JP" altLang="en-US" sz="2400" dirty="0" smtClean="0"/>
              <a:t>）</a:t>
            </a:r>
            <a:endParaRPr kumimoji="1" lang="en-US" altLang="ja-JP" sz="2400" b="1" dirty="0" smtClean="0">
              <a:effectLst>
                <a:outerShdw blurRad="38100" dist="38100" dir="2700000" algn="tl">
                  <a:srgbClr val="000000">
                    <a:alpha val="43137"/>
                  </a:srgbClr>
                </a:outerShdw>
              </a:effectLst>
            </a:endParaRPr>
          </a:p>
          <a:p>
            <a:pPr marL="400050" lvl="1" indent="0">
              <a:buNone/>
            </a:pPr>
            <a:r>
              <a:rPr kumimoji="1" lang="ja-JP" altLang="en-US" sz="2400" dirty="0" smtClean="0"/>
              <a:t>　</a:t>
            </a:r>
            <a:r>
              <a:rPr kumimoji="1" lang="en-US" altLang="ja-JP" sz="2400" dirty="0" smtClean="0"/>
              <a:t>At the beginning and end of each semester, </a:t>
            </a:r>
          </a:p>
          <a:p>
            <a:r>
              <a:rPr lang="en-US" altLang="ja-JP" sz="2800" dirty="0" smtClean="0"/>
              <a:t>Timed-Reading test (approx. four 300-word passages with 5 comprehension quizzes in each)</a:t>
            </a:r>
            <a:r>
              <a:rPr lang="ja-JP" altLang="en-US" sz="2800" dirty="0" smtClean="0"/>
              <a:t>　</a:t>
            </a:r>
            <a:r>
              <a:rPr lang="en-US" altLang="ja-JP" sz="2800" dirty="0" smtClean="0"/>
              <a:t>within 20 minutes</a:t>
            </a:r>
          </a:p>
          <a:p>
            <a:pPr marL="457200" indent="-457200"/>
            <a:r>
              <a:rPr kumimoji="1" lang="en-US" altLang="ja-JP" sz="2800" dirty="0" smtClean="0"/>
              <a:t>20 Listening quizzes</a:t>
            </a:r>
          </a:p>
        </p:txBody>
      </p:sp>
    </p:spTree>
    <p:extLst>
      <p:ext uri="{BB962C8B-B14F-4D97-AF65-F5344CB8AC3E}">
        <p14:creationId xmlns="" xmlns:p14="http://schemas.microsoft.com/office/powerpoint/2010/main" val="1454323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429589"/>
            <a:ext cx="8913813" cy="914400"/>
          </a:xfrm>
        </p:spPr>
        <p:txBody>
          <a:bodyPr>
            <a:normAutofit fontScale="90000"/>
          </a:bodyPr>
          <a:lstStyle/>
          <a:p>
            <a:pPr algn="ctr"/>
            <a:r>
              <a:rPr lang="en-US" altLang="ja-JP" dirty="0" smtClean="0"/>
              <a:t>A Typical Result of Pre- &amp;Post-test (</a:t>
            </a:r>
            <a:r>
              <a:rPr lang="en-US" altLang="ja-JP" dirty="0" err="1" smtClean="0"/>
              <a:t>Yubune</a:t>
            </a:r>
            <a:r>
              <a:rPr lang="en-US" altLang="ja-JP" dirty="0" smtClean="0"/>
              <a:t> et al 2009)</a:t>
            </a:r>
            <a:endParaRPr kumimoji="1" lang="ja-JP" altLang="en-US" dirty="0"/>
          </a:p>
        </p:txBody>
      </p:sp>
      <p:pic>
        <p:nvPicPr>
          <p:cNvPr id="2050" name="Picture 2" descr="C:\Users\kanda\Desktop\prepost.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5656" y="1548243"/>
            <a:ext cx="6120680" cy="493563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テキスト ボックス 4"/>
          <p:cNvSpPr txBox="1"/>
          <p:nvPr/>
        </p:nvSpPr>
        <p:spPr>
          <a:xfrm>
            <a:off x="6162559" y="4877544"/>
            <a:ext cx="2867553" cy="954107"/>
          </a:xfrm>
          <a:prstGeom prst="rect">
            <a:avLst/>
          </a:prstGeom>
          <a:solidFill>
            <a:schemeClr val="bg1"/>
          </a:solidFill>
        </p:spPr>
        <p:txBody>
          <a:bodyPr wrap="square" rtlCol="0">
            <a:spAutoFit/>
          </a:bodyPr>
          <a:lstStyle/>
          <a:p>
            <a:r>
              <a:rPr lang="en-US" altLang="ja-JP" sz="1400" dirty="0" smtClean="0"/>
              <a:t>Controlled group</a:t>
            </a:r>
          </a:p>
          <a:p>
            <a:r>
              <a:rPr kumimoji="1" lang="en-US" altLang="ja-JP" sz="1400" dirty="0" smtClean="0"/>
              <a:t>Mode of appear &amp; disappear</a:t>
            </a:r>
          </a:p>
          <a:p>
            <a:endParaRPr kumimoji="1" lang="en-US" altLang="ja-JP" sz="1400" dirty="0" smtClean="0"/>
          </a:p>
          <a:p>
            <a:r>
              <a:rPr kumimoji="1" lang="en-US" altLang="ja-JP" sz="1400" dirty="0" smtClean="0"/>
              <a:t>Mode of appear</a:t>
            </a:r>
          </a:p>
        </p:txBody>
      </p:sp>
    </p:spTree>
    <p:extLst>
      <p:ext uri="{BB962C8B-B14F-4D97-AF65-F5344CB8AC3E}">
        <p14:creationId xmlns="" xmlns:p14="http://schemas.microsoft.com/office/powerpoint/2010/main" val="3017733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akane\Downloads\mewm-feedback.jpg"/>
          <p:cNvPicPr>
            <a:picLocks noChangeAspect="1" noChangeArrowheads="1"/>
          </p:cNvPicPr>
          <p:nvPr/>
        </p:nvPicPr>
        <p:blipFill>
          <a:blip r:embed="rId3" cstate="print">
            <a:alphaModFix/>
            <a:extLst>
              <a:ext uri="{BEBA8EAE-BF5A-486C-A8C5-ECC9F3942E4B}">
                <a14:imgProps xmlns="" xmlns:a14="http://schemas.microsoft.com/office/drawing/2010/main">
                  <a14:imgLayer r:embed="rId4">
                    <a14:imgEffect>
                      <a14:artisticChalkSketch/>
                    </a14:imgEffect>
                  </a14:imgLayer>
                </a14:imgProps>
              </a:ext>
            </a:extLst>
          </a:blip>
          <a:srcRect/>
          <a:stretch>
            <a:fillRect/>
          </a:stretch>
        </p:blipFill>
        <p:spPr bwMode="auto">
          <a:xfrm>
            <a:off x="3660794" y="2332037"/>
            <a:ext cx="5483206" cy="4112405"/>
          </a:xfrm>
          <a:prstGeom prst="rect">
            <a:avLst/>
          </a:prstGeom>
          <a:noFill/>
        </p:spPr>
      </p:pic>
      <p:sp>
        <p:nvSpPr>
          <p:cNvPr id="2" name="タイトル 1"/>
          <p:cNvSpPr>
            <a:spLocks noGrp="1"/>
          </p:cNvSpPr>
          <p:nvPr>
            <p:ph type="title"/>
          </p:nvPr>
        </p:nvSpPr>
        <p:spPr>
          <a:xfrm>
            <a:off x="0" y="813723"/>
            <a:ext cx="8913813" cy="914400"/>
          </a:xfrm>
        </p:spPr>
        <p:txBody>
          <a:bodyPr>
            <a:normAutofit/>
          </a:bodyPr>
          <a:lstStyle/>
          <a:p>
            <a:r>
              <a:rPr lang="en-US" altLang="ja-JP" dirty="0" smtClean="0"/>
              <a:t>3.2 Challenges</a:t>
            </a:r>
            <a:endParaRPr kumimoji="1" lang="ja-JP" altLang="en-US" dirty="0"/>
          </a:p>
        </p:txBody>
      </p:sp>
      <p:sp>
        <p:nvSpPr>
          <p:cNvPr id="3" name="コンテンツ プレースホルダー 2"/>
          <p:cNvSpPr>
            <a:spLocks noGrp="1"/>
          </p:cNvSpPr>
          <p:nvPr>
            <p:ph idx="1"/>
          </p:nvPr>
        </p:nvSpPr>
        <p:spPr>
          <a:xfrm>
            <a:off x="512109" y="2169289"/>
            <a:ext cx="6755765" cy="3317111"/>
          </a:xfrm>
          <a:solidFill>
            <a:schemeClr val="bg1">
              <a:alpha val="78000"/>
            </a:schemeClr>
          </a:solidFill>
        </p:spPr>
        <p:txBody>
          <a:bodyPr>
            <a:normAutofit/>
          </a:bodyPr>
          <a:lstStyle/>
          <a:p>
            <a:r>
              <a:rPr kumimoji="1" lang="en-US" altLang="ja-JP" sz="2800" dirty="0" smtClean="0"/>
              <a:t>Precision of measurement of WPM</a:t>
            </a:r>
            <a:endParaRPr lang="en-US" altLang="ja-JP" sz="2800" dirty="0" smtClean="0"/>
          </a:p>
          <a:p>
            <a:r>
              <a:rPr lang="en-US" altLang="ja-JP" sz="2800" dirty="0"/>
              <a:t>D</a:t>
            </a:r>
            <a:r>
              <a:rPr lang="en-US" altLang="ja-JP" sz="2800" dirty="0" smtClean="0"/>
              <a:t>ifficulty in data-tallying</a:t>
            </a:r>
            <a:endParaRPr lang="ja-JP" altLang="en-US" sz="2800" dirty="0" smtClean="0"/>
          </a:p>
          <a:p>
            <a:r>
              <a:rPr lang="en-US" altLang="ja-JP" sz="2800" dirty="0" smtClean="0"/>
              <a:t>Necessity of instant feedback</a:t>
            </a:r>
            <a:endParaRPr kumimoji="1" lang="en-US" altLang="ja-JP" sz="2800" dirty="0" smtClean="0"/>
          </a:p>
          <a:p>
            <a:r>
              <a:rPr lang="en-US" altLang="ja-JP" sz="2800" dirty="0"/>
              <a:t>S</a:t>
            </a:r>
            <a:r>
              <a:rPr lang="en-US" altLang="ja-JP" sz="2800" dirty="0" smtClean="0"/>
              <a:t>eparation of the environments of pre- &amp; post-tests and trainings </a:t>
            </a:r>
          </a:p>
        </p:txBody>
      </p:sp>
    </p:spTree>
    <p:extLst>
      <p:ext uri="{BB962C8B-B14F-4D97-AF65-F5344CB8AC3E}">
        <p14:creationId xmlns="" xmlns:p14="http://schemas.microsoft.com/office/powerpoint/2010/main" val="1823608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パーセプション.thmx</Template>
  <TotalTime>3022</TotalTime>
  <Words>2485</Words>
  <Application>Microsoft Office PowerPoint</Application>
  <PresentationFormat>画面に合わせる (4:3)</PresentationFormat>
  <Paragraphs>174</Paragraphs>
  <Slides>23</Slides>
  <Notes>22</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Perception</vt:lpstr>
      <vt:lpstr>Integration of Classroom Practice and Effect Measurement on CALL on software </vt:lpstr>
      <vt:lpstr>Reading Efficiency (RE)</vt:lpstr>
      <vt:lpstr>Overview</vt:lpstr>
      <vt:lpstr>１.Why Chunks?</vt:lpstr>
      <vt:lpstr>2. Effect of  Dynamic Display Mode in the Software</vt:lpstr>
      <vt:lpstr>3.1 Methodology </vt:lpstr>
      <vt:lpstr>3.1 Methodology</vt:lpstr>
      <vt:lpstr>A Typical Result of Pre- &amp;Post-test (Yubune et al 2009)</vt:lpstr>
      <vt:lpstr>3.2 Challenges</vt:lpstr>
      <vt:lpstr>4.1 Renovated Software: Mewm</vt:lpstr>
      <vt:lpstr>4.2 How to use Mewm: 3 steps</vt:lpstr>
      <vt:lpstr>2nd step: Measurement of Reading Speed and Accuracy</vt:lpstr>
      <vt:lpstr>4.3 2nd step: learners read passages</vt:lpstr>
      <vt:lpstr>Step 2-6</vt:lpstr>
      <vt:lpstr>4.3 step 2-6: all the results in a class</vt:lpstr>
      <vt:lpstr>4.4 3rd step: Summarization of Data</vt:lpstr>
      <vt:lpstr>4.5 3rd step: Summarized Data</vt:lpstr>
      <vt:lpstr>5. Learners’ voice</vt:lpstr>
      <vt:lpstr>5.1 Learners instantly find their results.</vt:lpstr>
      <vt:lpstr>5.2 Learners read by chunks.</vt:lpstr>
      <vt:lpstr>5.3 Learners have to read fast.</vt:lpstr>
      <vt:lpstr>5.4 Feedback to the whole class  </vt:lpstr>
      <vt:lpstr>6. 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読解速度自動計測ソフトによる実践研究の記録と今後の可能性</dc:title>
  <dc:creator>神田 明延</dc:creator>
  <cp:lastModifiedBy>Takane</cp:lastModifiedBy>
  <cp:revision>85</cp:revision>
  <cp:lastPrinted>2014-08-22T07:57:10Z</cp:lastPrinted>
  <dcterms:created xsi:type="dcterms:W3CDTF">2014-07-30T21:19:20Z</dcterms:created>
  <dcterms:modified xsi:type="dcterms:W3CDTF">2014-11-22T08:04:11Z</dcterms:modified>
</cp:coreProperties>
</file>