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5" r:id="rId9"/>
    <p:sldId id="276" r:id="rId10"/>
    <p:sldId id="263" r:id="rId11"/>
    <p:sldId id="265" r:id="rId12"/>
    <p:sldId id="267" r:id="rId13"/>
    <p:sldId id="269" r:id="rId14"/>
    <p:sldId id="274" r:id="rId15"/>
    <p:sldId id="277" r:id="rId16"/>
    <p:sldId id="271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ichi Yubune" initials="EY" lastIdx="1" clrIdx="0">
    <p:extLst>
      <p:ext uri="{19B8F6BF-5375-455C-9EA6-DF929625EA0E}">
        <p15:presenceInfo xmlns:p15="http://schemas.microsoft.com/office/powerpoint/2012/main" userId="a9ebee921e74be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5000" autoAdjust="0"/>
  </p:normalViewPr>
  <p:slideViewPr>
    <p:cSldViewPr snapToGrid="0">
      <p:cViewPr varScale="1">
        <p:scale>
          <a:sx n="79" d="100"/>
          <a:sy n="79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IICHI\Desktop\seleaf%20&#12522;&#12473;&#12491;&#12531;&#12464;%20LET2014&#20840;&#22269;\2013SeleafListen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4396325459316"/>
          <c:y val="5.1400554097404488E-2"/>
          <c:w val="0.84190048118985117"/>
          <c:h val="0.79558253135024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[Book17]Sheet1!$H$7:$H$8</c:f>
              <c:strCache>
                <c:ptCount val="1"/>
                <c:pt idx="0">
                  <c:v>平均値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24726"/>
              </a:solidFill>
            </c:spPr>
          </c:dPt>
          <c:dPt>
            <c:idx val="1"/>
            <c:invertIfNegative val="0"/>
            <c:bubble3D val="0"/>
            <c:spPr>
              <a:solidFill>
                <a:srgbClr val="D24726"/>
              </a:solidFill>
            </c:spPr>
          </c:dPt>
          <c:errBars>
            <c:errBarType val="plus"/>
            <c:errValType val="cust"/>
            <c:noEndCap val="0"/>
            <c:plus>
              <c:numRef>
                <c:f>[2]Sheet1!$J$9:$J$10</c:f>
                <c:numCache>
                  <c:formatCode>General</c:formatCode>
                  <c:ptCount val="2"/>
                  <c:pt idx="0">
                    <c:v>2.0073394742060651</c:v>
                  </c:pt>
                  <c:pt idx="1">
                    <c:v>1.8149704259460602</c:v>
                  </c:pt>
                </c:numCache>
              </c:numRef>
            </c:plus>
          </c:errBars>
          <c:cat>
            <c:strRef>
              <c:f>[2]Sheet1!$F$9:$F$10</c:f>
              <c:strCache>
                <c:ptCount val="2"/>
                <c:pt idx="0">
                  <c:v>pre test</c:v>
                </c:pt>
                <c:pt idx="1">
                  <c:v>post test</c:v>
                </c:pt>
              </c:strCache>
            </c:strRef>
          </c:cat>
          <c:val>
            <c:numRef>
              <c:f>[2]Sheet1!$H$9:$H$10</c:f>
              <c:numCache>
                <c:formatCode>General</c:formatCode>
                <c:ptCount val="2"/>
                <c:pt idx="0">
                  <c:v>14.5</c:v>
                </c:pt>
                <c:pt idx="1">
                  <c:v>16.333333333333332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0064"/>
        <c:axId val="6403328"/>
      </c:barChart>
      <c:catAx>
        <c:axId val="64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03328"/>
        <c:crosses val="autoZero"/>
        <c:auto val="1"/>
        <c:lblAlgn val="ctr"/>
        <c:lblOffset val="100"/>
        <c:noMultiLvlLbl val="0"/>
      </c:catAx>
      <c:valAx>
        <c:axId val="6403328"/>
        <c:scaling>
          <c:orientation val="minMax"/>
          <c:max val="20"/>
          <c:min val="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/>
        </c:spPr>
        <c:crossAx val="6400064"/>
        <c:crosses val="autoZero"/>
        <c:crossBetween val="between"/>
        <c:majorUnit val="1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8E08-3864-4FFF-9965-3DE3F4967413}" type="datetimeFigureOut">
              <a:rPr kumimoji="1" lang="ja-JP" altLang="en-US" smtClean="0"/>
              <a:t>2014/11/23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256C7-B87B-4B52-90BE-7CBB0B08E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71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Seleaf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provides various resources for language education, academic research and entertainment, but in particular, it is most useful for language education and autonomous learning.</a:t>
            </a:r>
          </a:p>
          <a:p>
            <a:endParaRPr kumimoji="1" lang="en-GB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practice offers sufficient contextual information as a fundamental condition for natural vocabulary and grammar learning to take place.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Seleaf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an advantage over DVDs with their random access and </a:t>
            </a:r>
            <a:r>
              <a:rPr kumimoji="1" lang="en-GB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replayable</a:t>
            </a:r>
            <a:r>
              <a:rPr kumimoji="1" lang="en-GB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feature, which is useful in creating language games DVD; otherwise, teachers must prepare video clips for each scene before class.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56C7-B87B-4B52-90BE-7CBB0B08E6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77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256C7-B87B-4B52-90BE-7CBB0B08E6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51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2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5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5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2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0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9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11/23/2014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4144" y="893888"/>
            <a:ext cx="6858000" cy="1866497"/>
          </a:xfrm>
        </p:spPr>
        <p:txBody>
          <a:bodyPr/>
          <a:lstStyle/>
          <a:p>
            <a:r>
              <a:rPr lang="ja-JP" altLang="ja-JP" b="1" dirty="0"/>
              <a:t>Movie scene corpus for language learning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92882" y="3707022"/>
            <a:ext cx="6858000" cy="1588878"/>
          </a:xfrm>
        </p:spPr>
        <p:txBody>
          <a:bodyPr>
            <a:normAutofit/>
          </a:bodyPr>
          <a:lstStyle/>
          <a:p>
            <a:r>
              <a:rPr lang="en-GB" altLang="ja-JP" dirty="0"/>
              <a:t>Eiichi </a:t>
            </a:r>
            <a:r>
              <a:rPr lang="en-GB" altLang="ja-JP" dirty="0" smtClean="0"/>
              <a:t>Yubune (Toyo University), </a:t>
            </a:r>
          </a:p>
          <a:p>
            <a:r>
              <a:rPr lang="en-GB" altLang="ja-JP" dirty="0" smtClean="0"/>
              <a:t>Ryuji </a:t>
            </a:r>
            <a:r>
              <a:rPr lang="en-GB" altLang="ja-JP" dirty="0" err="1" smtClean="0"/>
              <a:t>Tabuchi</a:t>
            </a:r>
            <a:r>
              <a:rPr lang="en-GB" altLang="ja-JP" dirty="0" smtClean="0"/>
              <a:t> (Mint Applications), </a:t>
            </a:r>
          </a:p>
          <a:p>
            <a:r>
              <a:rPr lang="en-GB" altLang="ja-JP" dirty="0" err="1" smtClean="0"/>
              <a:t>Akinobu</a:t>
            </a:r>
            <a:r>
              <a:rPr lang="en-GB" altLang="ja-JP" dirty="0" smtClean="0"/>
              <a:t> Kanda (Tokyo Metropolitan University), </a:t>
            </a:r>
          </a:p>
          <a:p>
            <a:r>
              <a:rPr lang="en-GB" altLang="ja-JP" dirty="0" err="1" smtClean="0"/>
              <a:t>Takane</a:t>
            </a:r>
            <a:r>
              <a:rPr lang="en-GB" altLang="ja-JP" dirty="0" smtClean="0"/>
              <a:t> Yamaguchi (</a:t>
            </a:r>
            <a:r>
              <a:rPr lang="en-GB" altLang="ja-JP" dirty="0" err="1" smtClean="0"/>
              <a:t>Waseda</a:t>
            </a:r>
            <a:r>
              <a:rPr lang="en-GB" altLang="ja-JP" dirty="0" smtClean="0"/>
              <a:t> University)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2168288" cy="3124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65" y="3733800"/>
            <a:ext cx="218623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Educational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use: 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role-playing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particular actors’ voice can be cut off so that students can work on role-playing exercise.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79" y="2603500"/>
            <a:ext cx="545242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Purpose: 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measure the learning outcome of classroom training through </a:t>
            </a:r>
            <a:r>
              <a:rPr kumimoji="1"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kumimoji="1" lang="en-US" altLang="ja-JP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Method: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Second year Japanese college students (n=18) studied by </a:t>
            </a:r>
            <a:r>
              <a:rPr kumimoji="1"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20 minutes every week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4 months.</a:t>
            </a:r>
          </a:p>
          <a:p>
            <a:pPr>
              <a:buFontTx/>
              <a:buChar char="-"/>
            </a:pP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 and Post test were carried out using Standardized Test for English Proficiency (STEP) semi-second level listening test (20 short conversations and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monologues with multiple choice comprehension 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questions).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5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 (2)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Results:</a:t>
            </a:r>
          </a:p>
          <a:p>
            <a:pPr>
              <a:buFontTx/>
              <a:buChar char="-"/>
            </a:pP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score increased from 14.5 to 16.3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</a:rPr>
              <a:t>(</a:t>
            </a:r>
            <a:r>
              <a:rPr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t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(17)=2.11, </a:t>
            </a:r>
            <a:r>
              <a:rPr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&lt;0.01, </a:t>
            </a:r>
            <a:r>
              <a:rPr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=0.96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</a:p>
          <a:p>
            <a:pPr>
              <a:buFontTx/>
              <a:buChar char="-"/>
            </a:pP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232468"/>
              </p:ext>
            </p:extLst>
          </p:nvPr>
        </p:nvGraphicFramePr>
        <p:xfrm>
          <a:off x="2717800" y="3009900"/>
          <a:ext cx="5008822" cy="352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 (3)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1692" y="1825625"/>
            <a:ext cx="4163158" cy="4351338"/>
          </a:xfrm>
        </p:spPr>
        <p:txBody>
          <a:bodyPr/>
          <a:lstStyle/>
          <a:p>
            <a:pPr>
              <a:buFontTx/>
              <a:buChar char="-"/>
            </a:pP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relationships between Pre-and-post test results and study hours were analyzed.</a:t>
            </a:r>
          </a:p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diameter of a circle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represents the total amount of study hours.</a:t>
            </a:r>
          </a:p>
          <a:p>
            <a:pPr>
              <a:buFontTx/>
              <a:buChar char="-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middle level correlation was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 between the study hours and test score gains (</a:t>
            </a:r>
            <a:r>
              <a:rPr lang="en-US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.45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>
              <a:buFontTx/>
              <a:buChar char="-"/>
            </a:pP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84" y="1768330"/>
            <a:ext cx="4304411" cy="418230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921967" y="1948455"/>
            <a:ext cx="1555844" cy="39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0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 (5): 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 (2)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3046" y="1825625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 Five-point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Likert-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scale questionnaires at the pre and the post tests.</a:t>
            </a:r>
          </a:p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significant increase in the questionnaire item 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“I’m listening while being aware of the sense group (chunks).”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(+0.6 up; Z=1.92, </a:t>
            </a:r>
            <a:r>
              <a:rPr lang="en-US" altLang="ja-JP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&lt;0.05, </a:t>
            </a:r>
            <a:r>
              <a:rPr lang="en-US" altLang="ja-JP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=0.45, 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Wilcoxon signed rank test</a:t>
            </a:r>
            <a:r>
              <a:rPr lang="en-US" altLang="ja-JP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).</a:t>
            </a:r>
            <a:endParaRPr lang="en-US" altLang="ja-JP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ja-JP" sz="1500" dirty="0" smtClean="0"/>
          </a:p>
          <a:p>
            <a:pPr>
              <a:buFontTx/>
              <a:buChar char="-"/>
            </a:pPr>
            <a:endParaRPr lang="en-US" altLang="ja-JP" sz="1500" dirty="0"/>
          </a:p>
          <a:p>
            <a:pPr marL="0" indent="0">
              <a:buNone/>
            </a:pPr>
            <a:r>
              <a:rPr lang="en-US" altLang="ja-JP" sz="2000" dirty="0" smtClean="0"/>
              <a:t>    U      S      A      L      M      S      H      N      B       C      J      A      L</a:t>
            </a:r>
          </a:p>
          <a:p>
            <a:pPr marL="0" indent="0">
              <a:buNone/>
            </a:pPr>
            <a:r>
              <a:rPr lang="en-US" altLang="ja-JP" sz="2000" dirty="0" smtClean="0"/>
              <a:t>				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     		</a:t>
            </a:r>
          </a:p>
          <a:p>
            <a:pPr marL="0" indent="0">
              <a:buNone/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	USA     LMS     HNBC     JAL     </a:t>
            </a:r>
            <a:endParaRPr lang="en-US" altLang="ja-JP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24" y="4233306"/>
            <a:ext cx="1802004" cy="2410181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>
            <a:off x="3261816" y="4367046"/>
            <a:ext cx="204717" cy="286603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7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Score gains in the questionnaire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67" y="2214889"/>
            <a:ext cx="4443762" cy="38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Experiment (4): </a:t>
            </a:r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questionnaire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3046" y="1825625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 slight increase in some other questionnaire item 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(+0.3 up; no statistical significance).</a:t>
            </a:r>
          </a:p>
          <a:p>
            <a:pPr marL="0" indent="0">
              <a:buNone/>
            </a:pPr>
            <a:endParaRPr lang="en-US" altLang="ja-JP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“Listening is fun.”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“I do not turn back while reading.” 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“I do not translate while reading.”</a:t>
            </a:r>
            <a:endParaRPr lang="en-US" altLang="ja-JP" sz="1500" dirty="0" smtClean="0"/>
          </a:p>
          <a:p>
            <a:pPr>
              <a:buFontTx/>
              <a:buChar char="-"/>
            </a:pPr>
            <a:endParaRPr lang="en-US" altLang="ja-JP" sz="15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20" y="3573463"/>
            <a:ext cx="2451100" cy="26035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67" y="4319588"/>
            <a:ext cx="21240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Conclusion</a:t>
            </a:r>
            <a:endParaRPr kumimoji="1" lang="ja-JP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095750" y="1825625"/>
            <a:ext cx="4419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training method where learners try to connect the sound and written scripts on the basis of breath groups may improve their overall listening comprehension, </a:t>
            </a:r>
          </a:p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well as increase their motivation of learning English through listening training.</a:t>
            </a:r>
            <a:endParaRPr lang="ja-JP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2393"/>
            <a:ext cx="3467100" cy="49956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4926331"/>
            <a:ext cx="4754880" cy="1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err="1"/>
              <a:t>Baddeley</a:t>
            </a:r>
            <a:r>
              <a:rPr lang="en-US" altLang="ja-JP" dirty="0"/>
              <a:t>, A.D. (1992). Working Memory. </a:t>
            </a:r>
            <a:r>
              <a:rPr lang="en-US" altLang="ja-JP" i="1" dirty="0"/>
              <a:t>Science</a:t>
            </a:r>
            <a:r>
              <a:rPr lang="en-US" altLang="ja-JP" dirty="0"/>
              <a:t>,</a:t>
            </a:r>
            <a:r>
              <a:rPr lang="en-US" altLang="ja-JP" i="1" dirty="0"/>
              <a:t> 255</a:t>
            </a:r>
            <a:r>
              <a:rPr lang="en-US" altLang="ja-JP" dirty="0"/>
              <a:t>, </a:t>
            </a:r>
            <a:r>
              <a:rPr lang="en-US" altLang="ja-JP" i="1" dirty="0"/>
              <a:t>5044</a:t>
            </a:r>
            <a:r>
              <a:rPr lang="en-US" altLang="ja-JP" dirty="0"/>
              <a:t>, 556–559.</a:t>
            </a:r>
            <a:endParaRPr lang="ja-JP" altLang="ja-JP" dirty="0"/>
          </a:p>
          <a:p>
            <a:pPr marL="0" indent="0">
              <a:buNone/>
            </a:pPr>
            <a:r>
              <a:rPr lang="en-US" altLang="ja-JP" dirty="0" err="1"/>
              <a:t>Baddeley</a:t>
            </a:r>
            <a:r>
              <a:rPr lang="en-US" altLang="ja-JP" dirty="0"/>
              <a:t>, A.D. (2000). The Episodic Buffer: A New Component of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Working Memory? </a:t>
            </a:r>
            <a:r>
              <a:rPr lang="en-US" altLang="ja-JP" i="1" dirty="0" smtClean="0"/>
              <a:t>Trends in Cognitive Sciences</a:t>
            </a:r>
            <a:r>
              <a:rPr lang="en-US" altLang="ja-JP" dirty="0" smtClean="0"/>
              <a:t>, </a:t>
            </a:r>
            <a:r>
              <a:rPr lang="en-US" altLang="ja-JP" i="1" dirty="0" smtClean="0"/>
              <a:t>4</a:t>
            </a:r>
            <a:r>
              <a:rPr lang="en-US" altLang="ja-JP" dirty="0" smtClean="0"/>
              <a:t>, 421.</a:t>
            </a: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40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en-GB" altLang="ja-JP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Features </a:t>
            </a:r>
            <a:r>
              <a:rPr lang="en-GB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Specifications</a:t>
            </a:r>
            <a:b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http://www.mintap.com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0858" y="1976096"/>
            <a:ext cx="78867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cloud-based search engine for a tagged corpus of spoken English along with its video pictures from movies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stores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hours of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premier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movies, which are broken down into 30,000 scenes, 20,000 phrases, and 130,000 words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enables you to search movie scenes by its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script: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data are stored in such a way as to be synchronized with their speech data and visual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information.</a:t>
            </a:r>
          </a:p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English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transcription and the Japanese subtitles can be switched on an off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word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lemmatized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the search word </a:t>
            </a:r>
            <a:r>
              <a:rPr lang="en-GB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leads you to </a:t>
            </a:r>
            <a:r>
              <a:rPr lang="en-GB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went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gone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altLang="ja-JP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altLang="ja-JP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going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1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Academic Use of </a:t>
            </a:r>
            <a:r>
              <a:rPr lang="en-GB" altLang="ja-JP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spoken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English based on 20 movies from the both continents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Approximately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20,000 phrases phrase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cut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pause-detecting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using the default value 100 msec.</a:t>
            </a:r>
          </a:p>
          <a:p>
            <a:pPr>
              <a:buFontTx/>
              <a:buChar char="-"/>
            </a:pP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number of words per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phrase is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6.1 words and the average duration is 1.92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seconds: </a:t>
            </a:r>
          </a:p>
          <a:p>
            <a:pPr>
              <a:buFontTx/>
              <a:buChar char="-"/>
            </a:pP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almost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to the reported time constraints for language processing such as the working memory and its supposed phonological loop (</a:t>
            </a:r>
            <a:r>
              <a:rPr lang="en-GB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Baddeley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1992; 2000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Drill section provides valuable data about the learners’ error behaviour.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en-GB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533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38100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GB" altLang="ja-JP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Table 1.  Linguistic Data broken down by movies</a:t>
            </a:r>
            <a:endParaRPr kumimoji="1" lang="ja-JP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39433"/>
              </p:ext>
            </p:extLst>
          </p:nvPr>
        </p:nvGraphicFramePr>
        <p:xfrm>
          <a:off x="891251" y="1690691"/>
          <a:ext cx="7257327" cy="4443887"/>
        </p:xfrm>
        <a:graphic>
          <a:graphicData uri="http://schemas.openxmlformats.org/drawingml/2006/table">
            <a:tbl>
              <a:tblPr firstRow="1" firstCol="1" bandRow="1"/>
              <a:tblGrid>
                <a:gridCol w="548509"/>
                <a:gridCol w="2050118"/>
                <a:gridCol w="1031848"/>
                <a:gridCol w="1925210"/>
                <a:gridCol w="1701642"/>
              </a:tblGrid>
              <a:tr h="723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　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Movie Title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 of phrases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Average number of words per phrase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Average duration in msec.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Gone with the Wind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3,943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6.6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1,958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Citizen Kane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2,084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6.1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1,940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3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Roman Holiday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1,494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1,789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4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Rebecca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2,264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7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1,901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Lassie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1,061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5.6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1,803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Sharade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1,719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6.2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1,961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7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King Kong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1,043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1,724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8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Carmen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1,045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6.8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2,033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9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Casablanca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2,130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6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1,685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10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The Wizard of Oz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1,668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5.9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2,212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11</a:t>
                      </a:r>
                      <a:endParaRPr lang="ja-JP" sz="12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Arabian Nights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1,100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5.9</a:t>
                      </a:r>
                      <a:endParaRPr lang="ja-JP" sz="160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2,112</a:t>
                      </a:r>
                      <a:endParaRPr lang="ja-JP" sz="1600" dirty="0">
                        <a:effectLst/>
                        <a:latin typeface="Times New Roman" panose="02020603050405020304" pitchFamily="18" charset="0"/>
                        <a:ea typeface="ＭＳ 明朝" panose="02020609040205080304" pitchFamily="17" charset="-128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en-GB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of </a:t>
            </a:r>
            <a:r>
              <a:rPr lang="en-GB" altLang="ja-JP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present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movie scenes to show how a particular word or phrase is used in conversational settings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demonstrate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 of how phonetic features of English are realized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(along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speakers’ mouth movement and facial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expressions). To help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learners improve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recognition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speech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rhythm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GB" altLang="ja-JP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motion picture </a:t>
            </a:r>
            <a:endParaRPr lang="en-GB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dictionary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individual learners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GB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languge</a:t>
            </a:r>
            <a:r>
              <a:rPr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usage and </a:t>
            </a:r>
            <a:r>
              <a:rPr kumimoji="1" lang="en-GB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pragmatic use</a:t>
            </a:r>
          </a:p>
          <a:p>
            <a:pPr>
              <a:buFontTx/>
              <a:buChar char="-"/>
            </a:pP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bookmark function</a:t>
            </a:r>
            <a:endParaRPr kumimoji="1" lang="en-GB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30" y="3619500"/>
            <a:ext cx="452917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9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Use: </a:t>
            </a:r>
            <a:r>
              <a:rPr lang="en-GB" altLang="ja-JP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Seleaf</a:t>
            </a:r>
            <a:r>
              <a:rPr lang="en-GB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Drill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Shadowing 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section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helps learners to read aloud or shadow-read any phrases 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repeatedly.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739374"/>
            <a:ext cx="7750176" cy="41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7298" y="390526"/>
            <a:ext cx="7886700" cy="1325563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Educational use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ja-JP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Listening &amp; Dictation section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9" y="2068832"/>
            <a:ext cx="7913459" cy="47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from the Drill section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68461"/>
              </p:ext>
            </p:extLst>
          </p:nvPr>
        </p:nvGraphicFramePr>
        <p:xfrm>
          <a:off x="628650" y="1920874"/>
          <a:ext cx="8390980" cy="335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書" r:id="rId4" imgW="5398655" imgH="1974144" progId="Word.Document.12">
                  <p:embed/>
                </p:oleObj>
              </mc:Choice>
              <mc:Fallback>
                <p:oleObj name="文書" r:id="rId4" imgW="5398655" imgH="1974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920874"/>
                        <a:ext cx="8390980" cy="335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2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logs from the Drill section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5" y="1935353"/>
            <a:ext cx="7889145" cy="33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906</Words>
  <Application>Microsoft Office PowerPoint</Application>
  <PresentationFormat>画面に合わせる (4:3)</PresentationFormat>
  <Paragraphs>141</Paragraphs>
  <Slides>18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Meiryo UI</vt:lpstr>
      <vt:lpstr>ＭＳ Ｐゴシック</vt:lpstr>
      <vt:lpstr>ＭＳ 明朝</vt:lpstr>
      <vt:lpstr>Arial</vt:lpstr>
      <vt:lpstr>Calibri</vt:lpstr>
      <vt:lpstr>Calibri Light</vt:lpstr>
      <vt:lpstr>Times New Roman</vt:lpstr>
      <vt:lpstr>Office テーマ</vt:lpstr>
      <vt:lpstr>文書</vt:lpstr>
      <vt:lpstr>Movie scene corpus for language learning</vt:lpstr>
      <vt:lpstr>1. Seleaf: Features and Specifications     http://www.mintap.com</vt:lpstr>
      <vt:lpstr>2. Academic Use of Seleaf</vt:lpstr>
      <vt:lpstr>Table 1.  Linguistic Data broken down by movies</vt:lpstr>
      <vt:lpstr>3. Educational Use of Seleaf</vt:lpstr>
      <vt:lpstr>4. Educational Use: Seleaf Drill</vt:lpstr>
      <vt:lpstr>4. Educational use: Listening &amp; Dictation section</vt:lpstr>
      <vt:lpstr>Data from the Drill section</vt:lpstr>
      <vt:lpstr>Error logs from the Drill section</vt:lpstr>
      <vt:lpstr>4. Educational use: role-playing</vt:lpstr>
      <vt:lpstr>5. Experiment</vt:lpstr>
      <vt:lpstr>5. Experiment (2)</vt:lpstr>
      <vt:lpstr>5. Experiment (3)</vt:lpstr>
      <vt:lpstr>5. Experiment (5): questionnaire (2)</vt:lpstr>
      <vt:lpstr>Score gains in the questionnaire</vt:lpstr>
      <vt:lpstr>5. Experiment (4): questionnaire</vt:lpstr>
      <vt:lpstr>6. 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scene corpus for language learning</dc:title>
  <dc:creator>Eiichi Yubune</dc:creator>
  <cp:lastModifiedBy>Eiichi Yubune</cp:lastModifiedBy>
  <cp:revision>29</cp:revision>
  <dcterms:created xsi:type="dcterms:W3CDTF">2014-11-21T02:05:55Z</dcterms:created>
  <dcterms:modified xsi:type="dcterms:W3CDTF">2014-11-23T13:56:12Z</dcterms:modified>
</cp:coreProperties>
</file>