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8"/>
  </p:handoutMasterIdLst>
  <p:sldIdLst>
    <p:sldId id="256" r:id="rId2"/>
    <p:sldId id="293" r:id="rId3"/>
    <p:sldId id="294" r:id="rId4"/>
    <p:sldId id="295" r:id="rId5"/>
    <p:sldId id="281" r:id="rId6"/>
    <p:sldId id="257" r:id="rId7"/>
    <p:sldId id="259" r:id="rId8"/>
    <p:sldId id="260" r:id="rId9"/>
    <p:sldId id="261" r:id="rId10"/>
    <p:sldId id="287" r:id="rId11"/>
    <p:sldId id="262" r:id="rId12"/>
    <p:sldId id="286" r:id="rId13"/>
    <p:sldId id="285" r:id="rId14"/>
    <p:sldId id="296" r:id="rId15"/>
    <p:sldId id="292" r:id="rId16"/>
    <p:sldId id="297" r:id="rId17"/>
    <p:sldId id="298" r:id="rId18"/>
    <p:sldId id="280" r:id="rId19"/>
    <p:sldId id="291" r:id="rId20"/>
    <p:sldId id="264" r:id="rId21"/>
    <p:sldId id="265" r:id="rId22"/>
    <p:sldId id="266" r:id="rId23"/>
    <p:sldId id="267" r:id="rId24"/>
    <p:sldId id="283" r:id="rId25"/>
    <p:sldId id="284" r:id="rId26"/>
    <p:sldId id="268" r:id="rId27"/>
    <p:sldId id="288" r:id="rId28"/>
    <p:sldId id="290" r:id="rId29"/>
    <p:sldId id="289" r:id="rId30"/>
    <p:sldId id="273" r:id="rId31"/>
    <p:sldId id="274" r:id="rId32"/>
    <p:sldId id="275" r:id="rId33"/>
    <p:sldId id="276" r:id="rId34"/>
    <p:sldId id="277" r:id="rId35"/>
    <p:sldId id="278" r:id="rId36"/>
    <p:sldId id="279" r:id="rId3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2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38069-62AB-42E3-B051-3987DF53EA78}" type="doc">
      <dgm:prSet loTypeId="urn:microsoft.com/office/officeart/2005/8/layout/process2" loCatId="process" qsTypeId="urn:microsoft.com/office/officeart/2005/8/quickstyle/simple1" qsCatId="simple" csTypeId="urn:microsoft.com/office/officeart/2005/8/colors/accent1_2" csCatId="accent1" phldr="1"/>
      <dgm:spPr/>
    </dgm:pt>
    <dgm:pt modelId="{61E510DE-A8D2-4902-90A5-80F1EADB0C03}">
      <dgm:prSet phldrT="[テキスト]"/>
      <dgm:spPr/>
      <dgm:t>
        <a:bodyPr/>
        <a:lstStyle/>
        <a:p>
          <a:r>
            <a:rPr lang="ja-JP" altLang="en-US" dirty="0" smtClean="0"/>
            <a:t>初級学習者が呼気段落に相当する切れ目，あるいは適切なポーズ位置を探し，チャンクとして認識することは難しい。</a:t>
          </a:r>
          <a:endParaRPr kumimoji="1" lang="ja-JP" altLang="en-US" dirty="0"/>
        </a:p>
      </dgm:t>
    </dgm:pt>
    <dgm:pt modelId="{5C1D1872-7CF7-4BBB-96C9-AD313DFEEF5E}" type="parTrans" cxnId="{7231F290-D569-4B72-B4FC-B839C5CEEBF8}">
      <dgm:prSet/>
      <dgm:spPr/>
      <dgm:t>
        <a:bodyPr/>
        <a:lstStyle/>
        <a:p>
          <a:endParaRPr kumimoji="1" lang="ja-JP" altLang="en-US"/>
        </a:p>
      </dgm:t>
    </dgm:pt>
    <dgm:pt modelId="{ABFA9685-7459-43AE-82C7-A4069EBD4CE0}" type="sibTrans" cxnId="{7231F290-D569-4B72-B4FC-B839C5CEEBF8}">
      <dgm:prSet/>
      <dgm:spPr/>
      <dgm:t>
        <a:bodyPr/>
        <a:lstStyle/>
        <a:p>
          <a:endParaRPr kumimoji="1" lang="ja-JP" altLang="en-US"/>
        </a:p>
      </dgm:t>
    </dgm:pt>
    <dgm:pt modelId="{1609E587-5F3A-4678-998A-988D982A0F13}">
      <dgm:prSet phldrT="[テキスト]"/>
      <dgm:spPr/>
      <dgm:t>
        <a:bodyPr/>
        <a:lstStyle/>
        <a:p>
          <a:pPr algn="l"/>
          <a:r>
            <a:rPr lang="ja-JP" altLang="en-US" dirty="0" smtClean="0"/>
            <a:t>初期段階では，英文を順次チャンクで提示し，</a:t>
          </a:r>
          <a:endParaRPr lang="en-US" altLang="ja-JP" dirty="0" smtClean="0"/>
        </a:p>
        <a:p>
          <a:pPr algn="l"/>
          <a:r>
            <a:rPr lang="ja-JP" altLang="en-US" dirty="0" smtClean="0"/>
            <a:t>それを「</a:t>
          </a:r>
          <a:r>
            <a:rPr lang="en-US" dirty="0" smtClean="0"/>
            <a:t>3</a:t>
          </a:r>
          <a:r>
            <a:rPr lang="ja-JP" altLang="en-US" dirty="0" smtClean="0"/>
            <a:t>秒の窓」として処理する訓練を明示的に</a:t>
          </a:r>
          <a:endParaRPr lang="en-US" altLang="ja-JP" dirty="0" smtClean="0"/>
        </a:p>
        <a:p>
          <a:pPr algn="l"/>
          <a:r>
            <a:rPr lang="ja-JP" altLang="en-US" dirty="0" smtClean="0"/>
            <a:t>行う必要がある。</a:t>
          </a:r>
          <a:endParaRPr kumimoji="1" lang="ja-JP" altLang="en-US" dirty="0"/>
        </a:p>
      </dgm:t>
    </dgm:pt>
    <dgm:pt modelId="{EA232D25-7317-4D88-982B-DC29299C43EA}" type="parTrans" cxnId="{39E70572-F686-4BCB-85D8-E74AB9B5A758}">
      <dgm:prSet/>
      <dgm:spPr/>
      <dgm:t>
        <a:bodyPr/>
        <a:lstStyle/>
        <a:p>
          <a:endParaRPr kumimoji="1" lang="ja-JP" altLang="en-US"/>
        </a:p>
      </dgm:t>
    </dgm:pt>
    <dgm:pt modelId="{F5119CE5-4FDE-4E06-8E8E-408B3602F77B}" type="sibTrans" cxnId="{39E70572-F686-4BCB-85D8-E74AB9B5A758}">
      <dgm:prSet/>
      <dgm:spPr/>
      <dgm:t>
        <a:bodyPr/>
        <a:lstStyle/>
        <a:p>
          <a:endParaRPr kumimoji="1" lang="ja-JP" altLang="en-US"/>
        </a:p>
      </dgm:t>
    </dgm:pt>
    <dgm:pt modelId="{B7697378-0165-4263-98F6-B9758C6A4801}">
      <dgm:prSet phldrT="[テキスト]"/>
      <dgm:spPr/>
      <dgm:t>
        <a:bodyPr/>
        <a:lstStyle/>
        <a:p>
          <a:pPr algn="l"/>
          <a:r>
            <a:rPr lang="ja-JP" altLang="en-US" dirty="0" smtClean="0"/>
            <a:t>この訓練を効率的に自律的に訓練させるには</a:t>
          </a:r>
          <a:endParaRPr lang="en-US" altLang="ja-JP" dirty="0" smtClean="0"/>
        </a:p>
        <a:p>
          <a:pPr algn="l"/>
          <a:r>
            <a:rPr lang="en-US" dirty="0" smtClean="0"/>
            <a:t>CALL</a:t>
          </a:r>
          <a:r>
            <a:rPr lang="ja-JP" altLang="en-US" dirty="0" smtClean="0"/>
            <a:t>教材が最適である。</a:t>
          </a:r>
          <a:endParaRPr kumimoji="1" lang="ja-JP" altLang="en-US" dirty="0"/>
        </a:p>
      </dgm:t>
    </dgm:pt>
    <dgm:pt modelId="{028D6DE2-47EC-435C-9747-1558DFF3122F}" type="parTrans" cxnId="{36DA3996-8AFA-4369-A14A-5FB3AEE07607}">
      <dgm:prSet/>
      <dgm:spPr/>
      <dgm:t>
        <a:bodyPr/>
        <a:lstStyle/>
        <a:p>
          <a:endParaRPr kumimoji="1" lang="ja-JP" altLang="en-US"/>
        </a:p>
      </dgm:t>
    </dgm:pt>
    <dgm:pt modelId="{CF2DE0A2-0DA6-4E61-A026-3CDFCE022559}" type="sibTrans" cxnId="{36DA3996-8AFA-4369-A14A-5FB3AEE07607}">
      <dgm:prSet/>
      <dgm:spPr/>
      <dgm:t>
        <a:bodyPr/>
        <a:lstStyle/>
        <a:p>
          <a:endParaRPr kumimoji="1" lang="ja-JP" altLang="en-US"/>
        </a:p>
      </dgm:t>
    </dgm:pt>
    <dgm:pt modelId="{4E22D129-A779-4043-8A86-34201BB32E5F}" type="pres">
      <dgm:prSet presAssocID="{95E38069-62AB-42E3-B051-3987DF53EA78}" presName="linearFlow" presStyleCnt="0">
        <dgm:presLayoutVars>
          <dgm:resizeHandles val="exact"/>
        </dgm:presLayoutVars>
      </dgm:prSet>
      <dgm:spPr/>
    </dgm:pt>
    <dgm:pt modelId="{2C2738B5-FD53-4729-A42B-0CB28B38FD17}" type="pres">
      <dgm:prSet presAssocID="{61E510DE-A8D2-4902-90A5-80F1EADB0C03}" presName="node" presStyleLbl="node1" presStyleIdx="0" presStyleCnt="3" custScaleX="162010" custScaleY="56940">
        <dgm:presLayoutVars>
          <dgm:bulletEnabled val="1"/>
        </dgm:presLayoutVars>
      </dgm:prSet>
      <dgm:spPr/>
      <dgm:t>
        <a:bodyPr/>
        <a:lstStyle/>
        <a:p>
          <a:endParaRPr kumimoji="1" lang="ja-JP" altLang="en-US"/>
        </a:p>
      </dgm:t>
    </dgm:pt>
    <dgm:pt modelId="{C187B6F2-C634-4C23-8AAB-267D6B4E38E4}" type="pres">
      <dgm:prSet presAssocID="{ABFA9685-7459-43AE-82C7-A4069EBD4CE0}" presName="sibTrans" presStyleLbl="sibTrans2D1" presStyleIdx="0" presStyleCnt="2"/>
      <dgm:spPr/>
      <dgm:t>
        <a:bodyPr/>
        <a:lstStyle/>
        <a:p>
          <a:endParaRPr kumimoji="1" lang="ja-JP" altLang="en-US"/>
        </a:p>
      </dgm:t>
    </dgm:pt>
    <dgm:pt modelId="{329BFB56-093E-4BD5-9625-D14809507D2C}" type="pres">
      <dgm:prSet presAssocID="{ABFA9685-7459-43AE-82C7-A4069EBD4CE0}" presName="connectorText" presStyleLbl="sibTrans2D1" presStyleIdx="0" presStyleCnt="2"/>
      <dgm:spPr/>
      <dgm:t>
        <a:bodyPr/>
        <a:lstStyle/>
        <a:p>
          <a:endParaRPr kumimoji="1" lang="ja-JP" altLang="en-US"/>
        </a:p>
      </dgm:t>
    </dgm:pt>
    <dgm:pt modelId="{6F419125-5CB1-450A-8A33-1EB9C80AF2FB}" type="pres">
      <dgm:prSet presAssocID="{1609E587-5F3A-4678-998A-988D982A0F13}" presName="node" presStyleLbl="node1" presStyleIdx="1" presStyleCnt="3" custScaleX="162050" custScaleY="101147">
        <dgm:presLayoutVars>
          <dgm:bulletEnabled val="1"/>
        </dgm:presLayoutVars>
      </dgm:prSet>
      <dgm:spPr/>
      <dgm:t>
        <a:bodyPr/>
        <a:lstStyle/>
        <a:p>
          <a:endParaRPr kumimoji="1" lang="ja-JP" altLang="en-US"/>
        </a:p>
      </dgm:t>
    </dgm:pt>
    <dgm:pt modelId="{E1061DF4-F1E4-4BFD-9A49-3236CDA1AEC2}" type="pres">
      <dgm:prSet presAssocID="{F5119CE5-4FDE-4E06-8E8E-408B3602F77B}" presName="sibTrans" presStyleLbl="sibTrans2D1" presStyleIdx="1" presStyleCnt="2"/>
      <dgm:spPr/>
      <dgm:t>
        <a:bodyPr/>
        <a:lstStyle/>
        <a:p>
          <a:endParaRPr kumimoji="1" lang="ja-JP" altLang="en-US"/>
        </a:p>
      </dgm:t>
    </dgm:pt>
    <dgm:pt modelId="{CC7B9CE7-CD48-436C-A8BB-FB9BBE0694D5}" type="pres">
      <dgm:prSet presAssocID="{F5119CE5-4FDE-4E06-8E8E-408B3602F77B}" presName="connectorText" presStyleLbl="sibTrans2D1" presStyleIdx="1" presStyleCnt="2"/>
      <dgm:spPr/>
      <dgm:t>
        <a:bodyPr/>
        <a:lstStyle/>
        <a:p>
          <a:endParaRPr kumimoji="1" lang="ja-JP" altLang="en-US"/>
        </a:p>
      </dgm:t>
    </dgm:pt>
    <dgm:pt modelId="{3DC1B4E5-F870-4C27-B8F3-73F2CCEEF5D9}" type="pres">
      <dgm:prSet presAssocID="{B7697378-0165-4263-98F6-B9758C6A4801}" presName="node" presStyleLbl="node1" presStyleIdx="2" presStyleCnt="3" custScaleX="162050" custScaleY="98428" custLinFactNeighborX="1647" custLinFactNeighborY="7588">
        <dgm:presLayoutVars>
          <dgm:bulletEnabled val="1"/>
        </dgm:presLayoutVars>
      </dgm:prSet>
      <dgm:spPr/>
      <dgm:t>
        <a:bodyPr/>
        <a:lstStyle/>
        <a:p>
          <a:endParaRPr kumimoji="1" lang="ja-JP" altLang="en-US"/>
        </a:p>
      </dgm:t>
    </dgm:pt>
  </dgm:ptLst>
  <dgm:cxnLst>
    <dgm:cxn modelId="{360537F2-0D03-4658-847F-616E9943DD0F}" type="presOf" srcId="{ABFA9685-7459-43AE-82C7-A4069EBD4CE0}" destId="{C187B6F2-C634-4C23-8AAB-267D6B4E38E4}" srcOrd="0" destOrd="0" presId="urn:microsoft.com/office/officeart/2005/8/layout/process2"/>
    <dgm:cxn modelId="{C316260E-BB46-442A-9798-44C4F9F7A64D}" type="presOf" srcId="{95E38069-62AB-42E3-B051-3987DF53EA78}" destId="{4E22D129-A779-4043-8A86-34201BB32E5F}" srcOrd="0" destOrd="0" presId="urn:microsoft.com/office/officeart/2005/8/layout/process2"/>
    <dgm:cxn modelId="{7CBE9379-A54E-4651-9BA0-4A755EC04ED8}" type="presOf" srcId="{B7697378-0165-4263-98F6-B9758C6A4801}" destId="{3DC1B4E5-F870-4C27-B8F3-73F2CCEEF5D9}" srcOrd="0" destOrd="0" presId="urn:microsoft.com/office/officeart/2005/8/layout/process2"/>
    <dgm:cxn modelId="{6C5C3C12-2EF1-4E36-B5CF-E9C6B0B99EE7}" type="presOf" srcId="{F5119CE5-4FDE-4E06-8E8E-408B3602F77B}" destId="{E1061DF4-F1E4-4BFD-9A49-3236CDA1AEC2}" srcOrd="0" destOrd="0" presId="urn:microsoft.com/office/officeart/2005/8/layout/process2"/>
    <dgm:cxn modelId="{FBFFCA98-F478-4FAB-8A98-D1ED9ABD6073}" type="presOf" srcId="{ABFA9685-7459-43AE-82C7-A4069EBD4CE0}" destId="{329BFB56-093E-4BD5-9625-D14809507D2C}" srcOrd="1" destOrd="0" presId="urn:microsoft.com/office/officeart/2005/8/layout/process2"/>
    <dgm:cxn modelId="{91A9866D-6EA9-409B-BACF-B0BCD915AB39}" type="presOf" srcId="{61E510DE-A8D2-4902-90A5-80F1EADB0C03}" destId="{2C2738B5-FD53-4729-A42B-0CB28B38FD17}" srcOrd="0" destOrd="0" presId="urn:microsoft.com/office/officeart/2005/8/layout/process2"/>
    <dgm:cxn modelId="{FAB717AD-C333-4D1D-A6AD-BFD28A4B1BD6}" type="presOf" srcId="{1609E587-5F3A-4678-998A-988D982A0F13}" destId="{6F419125-5CB1-450A-8A33-1EB9C80AF2FB}" srcOrd="0" destOrd="0" presId="urn:microsoft.com/office/officeart/2005/8/layout/process2"/>
    <dgm:cxn modelId="{756B3481-60D4-4011-99B4-61E7E00AD9BA}" type="presOf" srcId="{F5119CE5-4FDE-4E06-8E8E-408B3602F77B}" destId="{CC7B9CE7-CD48-436C-A8BB-FB9BBE0694D5}" srcOrd="1" destOrd="0" presId="urn:microsoft.com/office/officeart/2005/8/layout/process2"/>
    <dgm:cxn modelId="{36DA3996-8AFA-4369-A14A-5FB3AEE07607}" srcId="{95E38069-62AB-42E3-B051-3987DF53EA78}" destId="{B7697378-0165-4263-98F6-B9758C6A4801}" srcOrd="2" destOrd="0" parTransId="{028D6DE2-47EC-435C-9747-1558DFF3122F}" sibTransId="{CF2DE0A2-0DA6-4E61-A026-3CDFCE022559}"/>
    <dgm:cxn modelId="{7231F290-D569-4B72-B4FC-B839C5CEEBF8}" srcId="{95E38069-62AB-42E3-B051-3987DF53EA78}" destId="{61E510DE-A8D2-4902-90A5-80F1EADB0C03}" srcOrd="0" destOrd="0" parTransId="{5C1D1872-7CF7-4BBB-96C9-AD313DFEEF5E}" sibTransId="{ABFA9685-7459-43AE-82C7-A4069EBD4CE0}"/>
    <dgm:cxn modelId="{39E70572-F686-4BCB-85D8-E74AB9B5A758}" srcId="{95E38069-62AB-42E3-B051-3987DF53EA78}" destId="{1609E587-5F3A-4678-998A-988D982A0F13}" srcOrd="1" destOrd="0" parTransId="{EA232D25-7317-4D88-982B-DC29299C43EA}" sibTransId="{F5119CE5-4FDE-4E06-8E8E-408B3602F77B}"/>
    <dgm:cxn modelId="{21BB036C-69F7-4F0C-A80E-4DB70D5E0649}" type="presParOf" srcId="{4E22D129-A779-4043-8A86-34201BB32E5F}" destId="{2C2738B5-FD53-4729-A42B-0CB28B38FD17}" srcOrd="0" destOrd="0" presId="urn:microsoft.com/office/officeart/2005/8/layout/process2"/>
    <dgm:cxn modelId="{4875E6B5-23BF-4737-B51B-39ABE0AFA820}" type="presParOf" srcId="{4E22D129-A779-4043-8A86-34201BB32E5F}" destId="{C187B6F2-C634-4C23-8AAB-267D6B4E38E4}" srcOrd="1" destOrd="0" presId="urn:microsoft.com/office/officeart/2005/8/layout/process2"/>
    <dgm:cxn modelId="{B2707F57-8A13-4C75-892E-7A8C9E1A3F4E}" type="presParOf" srcId="{C187B6F2-C634-4C23-8AAB-267D6B4E38E4}" destId="{329BFB56-093E-4BD5-9625-D14809507D2C}" srcOrd="0" destOrd="0" presId="urn:microsoft.com/office/officeart/2005/8/layout/process2"/>
    <dgm:cxn modelId="{3233A61D-5256-4783-98D5-EF88AA61B092}" type="presParOf" srcId="{4E22D129-A779-4043-8A86-34201BB32E5F}" destId="{6F419125-5CB1-450A-8A33-1EB9C80AF2FB}" srcOrd="2" destOrd="0" presId="urn:microsoft.com/office/officeart/2005/8/layout/process2"/>
    <dgm:cxn modelId="{A8377A56-3D85-44A6-9B72-8080FBF0C198}" type="presParOf" srcId="{4E22D129-A779-4043-8A86-34201BB32E5F}" destId="{E1061DF4-F1E4-4BFD-9A49-3236CDA1AEC2}" srcOrd="3" destOrd="0" presId="urn:microsoft.com/office/officeart/2005/8/layout/process2"/>
    <dgm:cxn modelId="{E8E49D6A-C3E3-41FD-BCE7-32CD44ADD656}" type="presParOf" srcId="{E1061DF4-F1E4-4BFD-9A49-3236CDA1AEC2}" destId="{CC7B9CE7-CD48-436C-A8BB-FB9BBE0694D5}" srcOrd="0" destOrd="0" presId="urn:microsoft.com/office/officeart/2005/8/layout/process2"/>
    <dgm:cxn modelId="{5A57CF2B-A176-4BC0-B219-9170A2B629F7}" type="presParOf" srcId="{4E22D129-A779-4043-8A86-34201BB32E5F}" destId="{3DC1B4E5-F870-4C27-B8F3-73F2CCEEF5D9}"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E38069-62AB-42E3-B051-3987DF53EA78}" type="doc">
      <dgm:prSet loTypeId="urn:microsoft.com/office/officeart/2005/8/layout/process2" loCatId="process" qsTypeId="urn:microsoft.com/office/officeart/2005/8/quickstyle/simple1" qsCatId="simple" csTypeId="urn:microsoft.com/office/officeart/2005/8/colors/accent1_2" csCatId="accent1" phldr="1"/>
      <dgm:spPr/>
    </dgm:pt>
    <dgm:pt modelId="{61E510DE-A8D2-4902-90A5-80F1EADB0C03}">
      <dgm:prSet phldrT="[テキスト]"/>
      <dgm:spPr/>
      <dgm:t>
        <a:bodyPr/>
        <a:lstStyle/>
        <a:p>
          <a:r>
            <a:rPr lang="ja-JP" altLang="en-US" dirty="0" smtClean="0"/>
            <a:t>初級学習者が呼気段落に相当する切れ目，あるいは適切なポーズ位置を探し，チャンクとして認識することは難しい。</a:t>
          </a:r>
          <a:endParaRPr kumimoji="1" lang="ja-JP" altLang="en-US" dirty="0"/>
        </a:p>
      </dgm:t>
    </dgm:pt>
    <dgm:pt modelId="{5C1D1872-7CF7-4BBB-96C9-AD313DFEEF5E}" type="parTrans" cxnId="{7231F290-D569-4B72-B4FC-B839C5CEEBF8}">
      <dgm:prSet/>
      <dgm:spPr/>
      <dgm:t>
        <a:bodyPr/>
        <a:lstStyle/>
        <a:p>
          <a:endParaRPr kumimoji="1" lang="ja-JP" altLang="en-US"/>
        </a:p>
      </dgm:t>
    </dgm:pt>
    <dgm:pt modelId="{ABFA9685-7459-43AE-82C7-A4069EBD4CE0}" type="sibTrans" cxnId="{7231F290-D569-4B72-B4FC-B839C5CEEBF8}">
      <dgm:prSet/>
      <dgm:spPr/>
      <dgm:t>
        <a:bodyPr/>
        <a:lstStyle/>
        <a:p>
          <a:endParaRPr kumimoji="1" lang="ja-JP" altLang="en-US"/>
        </a:p>
      </dgm:t>
    </dgm:pt>
    <dgm:pt modelId="{1609E587-5F3A-4678-998A-988D982A0F13}">
      <dgm:prSet phldrT="[テキスト]"/>
      <dgm:spPr/>
      <dgm:t>
        <a:bodyPr/>
        <a:lstStyle/>
        <a:p>
          <a:pPr algn="l"/>
          <a:r>
            <a:rPr lang="ja-JP" altLang="en-US" dirty="0" smtClean="0"/>
            <a:t>初期段階では，英文を順次チャンクで提示し，</a:t>
          </a:r>
          <a:endParaRPr lang="en-US" altLang="ja-JP" dirty="0" smtClean="0"/>
        </a:p>
        <a:p>
          <a:pPr algn="l"/>
          <a:r>
            <a:rPr lang="ja-JP" altLang="en-US" dirty="0" smtClean="0"/>
            <a:t>それを「</a:t>
          </a:r>
          <a:r>
            <a:rPr lang="en-US" dirty="0" smtClean="0"/>
            <a:t>2</a:t>
          </a:r>
          <a:r>
            <a:rPr lang="en-US" altLang="ja-JP" dirty="0" smtClean="0"/>
            <a:t>±1</a:t>
          </a:r>
          <a:r>
            <a:rPr lang="ja-JP" altLang="en-US" dirty="0" smtClean="0"/>
            <a:t>秒」として処理する訓練を明示的に</a:t>
          </a:r>
          <a:endParaRPr lang="en-US" altLang="ja-JP" dirty="0" smtClean="0"/>
        </a:p>
        <a:p>
          <a:pPr algn="l"/>
          <a:r>
            <a:rPr lang="ja-JP" altLang="en-US" dirty="0" smtClean="0"/>
            <a:t>行う必要がある。</a:t>
          </a:r>
          <a:endParaRPr kumimoji="1" lang="ja-JP" altLang="en-US" dirty="0"/>
        </a:p>
      </dgm:t>
    </dgm:pt>
    <dgm:pt modelId="{EA232D25-7317-4D88-982B-DC29299C43EA}" type="parTrans" cxnId="{39E70572-F686-4BCB-85D8-E74AB9B5A758}">
      <dgm:prSet/>
      <dgm:spPr/>
      <dgm:t>
        <a:bodyPr/>
        <a:lstStyle/>
        <a:p>
          <a:endParaRPr kumimoji="1" lang="ja-JP" altLang="en-US"/>
        </a:p>
      </dgm:t>
    </dgm:pt>
    <dgm:pt modelId="{F5119CE5-4FDE-4E06-8E8E-408B3602F77B}" type="sibTrans" cxnId="{39E70572-F686-4BCB-85D8-E74AB9B5A758}">
      <dgm:prSet/>
      <dgm:spPr/>
      <dgm:t>
        <a:bodyPr/>
        <a:lstStyle/>
        <a:p>
          <a:endParaRPr kumimoji="1" lang="ja-JP" altLang="en-US"/>
        </a:p>
      </dgm:t>
    </dgm:pt>
    <dgm:pt modelId="{B7697378-0165-4263-98F6-B9758C6A4801}">
      <dgm:prSet phldrT="[テキスト]"/>
      <dgm:spPr/>
      <dgm:t>
        <a:bodyPr/>
        <a:lstStyle/>
        <a:p>
          <a:pPr algn="l"/>
          <a:r>
            <a:rPr lang="ja-JP" altLang="en-US" dirty="0" smtClean="0"/>
            <a:t>この訓練を効率的に自律的に訓練させるには</a:t>
          </a:r>
          <a:endParaRPr lang="en-US" altLang="ja-JP" dirty="0" smtClean="0"/>
        </a:p>
        <a:p>
          <a:pPr algn="l"/>
          <a:r>
            <a:rPr lang="en-US" dirty="0" smtClean="0"/>
            <a:t>CALL</a:t>
          </a:r>
          <a:r>
            <a:rPr lang="ja-JP" altLang="en-US" dirty="0" smtClean="0"/>
            <a:t>教材が最適である。</a:t>
          </a:r>
          <a:endParaRPr kumimoji="1" lang="ja-JP" altLang="en-US" dirty="0"/>
        </a:p>
      </dgm:t>
    </dgm:pt>
    <dgm:pt modelId="{028D6DE2-47EC-435C-9747-1558DFF3122F}" type="parTrans" cxnId="{36DA3996-8AFA-4369-A14A-5FB3AEE07607}">
      <dgm:prSet/>
      <dgm:spPr/>
      <dgm:t>
        <a:bodyPr/>
        <a:lstStyle/>
        <a:p>
          <a:endParaRPr kumimoji="1" lang="ja-JP" altLang="en-US"/>
        </a:p>
      </dgm:t>
    </dgm:pt>
    <dgm:pt modelId="{CF2DE0A2-0DA6-4E61-A026-3CDFCE022559}" type="sibTrans" cxnId="{36DA3996-8AFA-4369-A14A-5FB3AEE07607}">
      <dgm:prSet/>
      <dgm:spPr/>
      <dgm:t>
        <a:bodyPr/>
        <a:lstStyle/>
        <a:p>
          <a:endParaRPr kumimoji="1" lang="ja-JP" altLang="en-US"/>
        </a:p>
      </dgm:t>
    </dgm:pt>
    <dgm:pt modelId="{4E22D129-A779-4043-8A86-34201BB32E5F}" type="pres">
      <dgm:prSet presAssocID="{95E38069-62AB-42E3-B051-3987DF53EA78}" presName="linearFlow" presStyleCnt="0">
        <dgm:presLayoutVars>
          <dgm:resizeHandles val="exact"/>
        </dgm:presLayoutVars>
      </dgm:prSet>
      <dgm:spPr/>
    </dgm:pt>
    <dgm:pt modelId="{2C2738B5-FD53-4729-A42B-0CB28B38FD17}" type="pres">
      <dgm:prSet presAssocID="{61E510DE-A8D2-4902-90A5-80F1EADB0C03}" presName="node" presStyleLbl="node1" presStyleIdx="0" presStyleCnt="3" custScaleX="162010" custScaleY="56940">
        <dgm:presLayoutVars>
          <dgm:bulletEnabled val="1"/>
        </dgm:presLayoutVars>
      </dgm:prSet>
      <dgm:spPr/>
      <dgm:t>
        <a:bodyPr/>
        <a:lstStyle/>
        <a:p>
          <a:endParaRPr kumimoji="1" lang="ja-JP" altLang="en-US"/>
        </a:p>
      </dgm:t>
    </dgm:pt>
    <dgm:pt modelId="{C187B6F2-C634-4C23-8AAB-267D6B4E38E4}" type="pres">
      <dgm:prSet presAssocID="{ABFA9685-7459-43AE-82C7-A4069EBD4CE0}" presName="sibTrans" presStyleLbl="sibTrans2D1" presStyleIdx="0" presStyleCnt="2"/>
      <dgm:spPr/>
      <dgm:t>
        <a:bodyPr/>
        <a:lstStyle/>
        <a:p>
          <a:endParaRPr kumimoji="1" lang="ja-JP" altLang="en-US"/>
        </a:p>
      </dgm:t>
    </dgm:pt>
    <dgm:pt modelId="{329BFB56-093E-4BD5-9625-D14809507D2C}" type="pres">
      <dgm:prSet presAssocID="{ABFA9685-7459-43AE-82C7-A4069EBD4CE0}" presName="connectorText" presStyleLbl="sibTrans2D1" presStyleIdx="0" presStyleCnt="2"/>
      <dgm:spPr/>
      <dgm:t>
        <a:bodyPr/>
        <a:lstStyle/>
        <a:p>
          <a:endParaRPr kumimoji="1" lang="ja-JP" altLang="en-US"/>
        </a:p>
      </dgm:t>
    </dgm:pt>
    <dgm:pt modelId="{6F419125-5CB1-450A-8A33-1EB9C80AF2FB}" type="pres">
      <dgm:prSet presAssocID="{1609E587-5F3A-4678-998A-988D982A0F13}" presName="node" presStyleLbl="node1" presStyleIdx="1" presStyleCnt="3" custScaleX="162050" custScaleY="101147">
        <dgm:presLayoutVars>
          <dgm:bulletEnabled val="1"/>
        </dgm:presLayoutVars>
      </dgm:prSet>
      <dgm:spPr/>
      <dgm:t>
        <a:bodyPr/>
        <a:lstStyle/>
        <a:p>
          <a:endParaRPr kumimoji="1" lang="ja-JP" altLang="en-US"/>
        </a:p>
      </dgm:t>
    </dgm:pt>
    <dgm:pt modelId="{E1061DF4-F1E4-4BFD-9A49-3236CDA1AEC2}" type="pres">
      <dgm:prSet presAssocID="{F5119CE5-4FDE-4E06-8E8E-408B3602F77B}" presName="sibTrans" presStyleLbl="sibTrans2D1" presStyleIdx="1" presStyleCnt="2"/>
      <dgm:spPr/>
      <dgm:t>
        <a:bodyPr/>
        <a:lstStyle/>
        <a:p>
          <a:endParaRPr kumimoji="1" lang="ja-JP" altLang="en-US"/>
        </a:p>
      </dgm:t>
    </dgm:pt>
    <dgm:pt modelId="{CC7B9CE7-CD48-436C-A8BB-FB9BBE0694D5}" type="pres">
      <dgm:prSet presAssocID="{F5119CE5-4FDE-4E06-8E8E-408B3602F77B}" presName="connectorText" presStyleLbl="sibTrans2D1" presStyleIdx="1" presStyleCnt="2"/>
      <dgm:spPr/>
      <dgm:t>
        <a:bodyPr/>
        <a:lstStyle/>
        <a:p>
          <a:endParaRPr kumimoji="1" lang="ja-JP" altLang="en-US"/>
        </a:p>
      </dgm:t>
    </dgm:pt>
    <dgm:pt modelId="{3DC1B4E5-F870-4C27-B8F3-73F2CCEEF5D9}" type="pres">
      <dgm:prSet presAssocID="{B7697378-0165-4263-98F6-B9758C6A4801}" presName="node" presStyleLbl="node1" presStyleIdx="2" presStyleCnt="3" custScaleX="162050" custScaleY="98428" custLinFactNeighborX="1647" custLinFactNeighborY="7588">
        <dgm:presLayoutVars>
          <dgm:bulletEnabled val="1"/>
        </dgm:presLayoutVars>
      </dgm:prSet>
      <dgm:spPr/>
      <dgm:t>
        <a:bodyPr/>
        <a:lstStyle/>
        <a:p>
          <a:endParaRPr kumimoji="1" lang="ja-JP" altLang="en-US"/>
        </a:p>
      </dgm:t>
    </dgm:pt>
  </dgm:ptLst>
  <dgm:cxnLst>
    <dgm:cxn modelId="{B20103D6-0BF9-46E2-9C40-342BF297B617}" type="presOf" srcId="{1609E587-5F3A-4678-998A-988D982A0F13}" destId="{6F419125-5CB1-450A-8A33-1EB9C80AF2FB}" srcOrd="0" destOrd="0" presId="urn:microsoft.com/office/officeart/2005/8/layout/process2"/>
    <dgm:cxn modelId="{5EEB36CD-1826-4B1C-B2C2-B159D4187CB3}" type="presOf" srcId="{F5119CE5-4FDE-4E06-8E8E-408B3602F77B}" destId="{CC7B9CE7-CD48-436C-A8BB-FB9BBE0694D5}" srcOrd="1" destOrd="0" presId="urn:microsoft.com/office/officeart/2005/8/layout/process2"/>
    <dgm:cxn modelId="{B2FE25EA-416F-4D34-8D73-0125588217FF}" type="presOf" srcId="{ABFA9685-7459-43AE-82C7-A4069EBD4CE0}" destId="{329BFB56-093E-4BD5-9625-D14809507D2C}" srcOrd="1" destOrd="0" presId="urn:microsoft.com/office/officeart/2005/8/layout/process2"/>
    <dgm:cxn modelId="{D0568A3B-0553-4719-A687-4C70C542D9EB}" type="presOf" srcId="{F5119CE5-4FDE-4E06-8E8E-408B3602F77B}" destId="{E1061DF4-F1E4-4BFD-9A49-3236CDA1AEC2}" srcOrd="0" destOrd="0" presId="urn:microsoft.com/office/officeart/2005/8/layout/process2"/>
    <dgm:cxn modelId="{1A4F2040-1809-48C3-97F0-4C7FE366E71B}" type="presOf" srcId="{95E38069-62AB-42E3-B051-3987DF53EA78}" destId="{4E22D129-A779-4043-8A86-34201BB32E5F}" srcOrd="0" destOrd="0" presId="urn:microsoft.com/office/officeart/2005/8/layout/process2"/>
    <dgm:cxn modelId="{0C5DD82C-15D6-43AD-BBF2-10606E8E2841}" type="presOf" srcId="{61E510DE-A8D2-4902-90A5-80F1EADB0C03}" destId="{2C2738B5-FD53-4729-A42B-0CB28B38FD17}" srcOrd="0" destOrd="0" presId="urn:microsoft.com/office/officeart/2005/8/layout/process2"/>
    <dgm:cxn modelId="{36DA3996-8AFA-4369-A14A-5FB3AEE07607}" srcId="{95E38069-62AB-42E3-B051-3987DF53EA78}" destId="{B7697378-0165-4263-98F6-B9758C6A4801}" srcOrd="2" destOrd="0" parTransId="{028D6DE2-47EC-435C-9747-1558DFF3122F}" sibTransId="{CF2DE0A2-0DA6-4E61-A026-3CDFCE022559}"/>
    <dgm:cxn modelId="{61770E09-363C-4A2D-844D-423725289C35}" type="presOf" srcId="{B7697378-0165-4263-98F6-B9758C6A4801}" destId="{3DC1B4E5-F870-4C27-B8F3-73F2CCEEF5D9}" srcOrd="0" destOrd="0" presId="urn:microsoft.com/office/officeart/2005/8/layout/process2"/>
    <dgm:cxn modelId="{7231F290-D569-4B72-B4FC-B839C5CEEBF8}" srcId="{95E38069-62AB-42E3-B051-3987DF53EA78}" destId="{61E510DE-A8D2-4902-90A5-80F1EADB0C03}" srcOrd="0" destOrd="0" parTransId="{5C1D1872-7CF7-4BBB-96C9-AD313DFEEF5E}" sibTransId="{ABFA9685-7459-43AE-82C7-A4069EBD4CE0}"/>
    <dgm:cxn modelId="{5208C374-1632-48AB-8411-DADC109EF486}" type="presOf" srcId="{ABFA9685-7459-43AE-82C7-A4069EBD4CE0}" destId="{C187B6F2-C634-4C23-8AAB-267D6B4E38E4}" srcOrd="0" destOrd="0" presId="urn:microsoft.com/office/officeart/2005/8/layout/process2"/>
    <dgm:cxn modelId="{39E70572-F686-4BCB-85D8-E74AB9B5A758}" srcId="{95E38069-62AB-42E3-B051-3987DF53EA78}" destId="{1609E587-5F3A-4678-998A-988D982A0F13}" srcOrd="1" destOrd="0" parTransId="{EA232D25-7317-4D88-982B-DC29299C43EA}" sibTransId="{F5119CE5-4FDE-4E06-8E8E-408B3602F77B}"/>
    <dgm:cxn modelId="{6AF1F11A-D6A1-4801-AB42-37148AC47804}" type="presParOf" srcId="{4E22D129-A779-4043-8A86-34201BB32E5F}" destId="{2C2738B5-FD53-4729-A42B-0CB28B38FD17}" srcOrd="0" destOrd="0" presId="urn:microsoft.com/office/officeart/2005/8/layout/process2"/>
    <dgm:cxn modelId="{F12FFF19-4A16-4F8E-8EB6-86272A068B0E}" type="presParOf" srcId="{4E22D129-A779-4043-8A86-34201BB32E5F}" destId="{C187B6F2-C634-4C23-8AAB-267D6B4E38E4}" srcOrd="1" destOrd="0" presId="urn:microsoft.com/office/officeart/2005/8/layout/process2"/>
    <dgm:cxn modelId="{C49C95FA-CB7A-4477-8E62-603A5E373035}" type="presParOf" srcId="{C187B6F2-C634-4C23-8AAB-267D6B4E38E4}" destId="{329BFB56-093E-4BD5-9625-D14809507D2C}" srcOrd="0" destOrd="0" presId="urn:microsoft.com/office/officeart/2005/8/layout/process2"/>
    <dgm:cxn modelId="{1967E652-8F9F-4C21-9C2D-D670950A04B8}" type="presParOf" srcId="{4E22D129-A779-4043-8A86-34201BB32E5F}" destId="{6F419125-5CB1-450A-8A33-1EB9C80AF2FB}" srcOrd="2" destOrd="0" presId="urn:microsoft.com/office/officeart/2005/8/layout/process2"/>
    <dgm:cxn modelId="{9B58F85E-3544-423A-A136-0E0DB40003AF}" type="presParOf" srcId="{4E22D129-A779-4043-8A86-34201BB32E5F}" destId="{E1061DF4-F1E4-4BFD-9A49-3236CDA1AEC2}" srcOrd="3" destOrd="0" presId="urn:microsoft.com/office/officeart/2005/8/layout/process2"/>
    <dgm:cxn modelId="{8B7F36E0-7B58-411C-ADFB-E64ADB387E54}" type="presParOf" srcId="{E1061DF4-F1E4-4BFD-9A49-3236CDA1AEC2}" destId="{CC7B9CE7-CD48-436C-A8BB-FB9BBE0694D5}" srcOrd="0" destOrd="0" presId="urn:microsoft.com/office/officeart/2005/8/layout/process2"/>
    <dgm:cxn modelId="{444A4896-6FD5-4F03-BC36-ABB93F859FEC}" type="presParOf" srcId="{4E22D129-A779-4043-8A86-34201BB32E5F}" destId="{3DC1B4E5-F870-4C27-B8F3-73F2CCEEF5D9}"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E38069-62AB-42E3-B051-3987DF53EA78}" type="doc">
      <dgm:prSet loTypeId="urn:microsoft.com/office/officeart/2005/8/layout/process2" loCatId="process" qsTypeId="urn:microsoft.com/office/officeart/2005/8/quickstyle/simple1" qsCatId="simple" csTypeId="urn:microsoft.com/office/officeart/2005/8/colors/accent1_2" csCatId="accent1" phldr="1"/>
      <dgm:spPr/>
    </dgm:pt>
    <dgm:pt modelId="{61E510DE-A8D2-4902-90A5-80F1EADB0C03}">
      <dgm:prSet phldrT="[テキスト]"/>
      <dgm:spPr/>
      <dgm:t>
        <a:bodyPr/>
        <a:lstStyle/>
        <a:p>
          <a:r>
            <a:rPr lang="ja-JP" altLang="en-US" dirty="0" smtClean="0"/>
            <a:t>初級学習者が呼気段落に相当する切れ目，あるいは適切なポーズ位置を探し，チャンクとして認識することは難しい。</a:t>
          </a:r>
          <a:endParaRPr kumimoji="1" lang="ja-JP" altLang="en-US" dirty="0"/>
        </a:p>
      </dgm:t>
    </dgm:pt>
    <dgm:pt modelId="{5C1D1872-7CF7-4BBB-96C9-AD313DFEEF5E}" type="parTrans" cxnId="{7231F290-D569-4B72-B4FC-B839C5CEEBF8}">
      <dgm:prSet/>
      <dgm:spPr/>
      <dgm:t>
        <a:bodyPr/>
        <a:lstStyle/>
        <a:p>
          <a:endParaRPr kumimoji="1" lang="ja-JP" altLang="en-US"/>
        </a:p>
      </dgm:t>
    </dgm:pt>
    <dgm:pt modelId="{ABFA9685-7459-43AE-82C7-A4069EBD4CE0}" type="sibTrans" cxnId="{7231F290-D569-4B72-B4FC-B839C5CEEBF8}">
      <dgm:prSet/>
      <dgm:spPr/>
      <dgm:t>
        <a:bodyPr/>
        <a:lstStyle/>
        <a:p>
          <a:endParaRPr kumimoji="1" lang="ja-JP" altLang="en-US"/>
        </a:p>
      </dgm:t>
    </dgm:pt>
    <dgm:pt modelId="{1609E587-5F3A-4678-998A-988D982A0F13}">
      <dgm:prSet phldrT="[テキスト]"/>
      <dgm:spPr/>
      <dgm:t>
        <a:bodyPr/>
        <a:lstStyle/>
        <a:p>
          <a:pPr algn="l"/>
          <a:r>
            <a:rPr lang="ja-JP" altLang="en-US" dirty="0" smtClean="0"/>
            <a:t>初期段階では，英文を順次チャンクで提示し，</a:t>
          </a:r>
          <a:endParaRPr lang="en-US" altLang="ja-JP" dirty="0" smtClean="0"/>
        </a:p>
        <a:p>
          <a:pPr algn="l"/>
          <a:r>
            <a:rPr lang="ja-JP" altLang="en-US" dirty="0" smtClean="0"/>
            <a:t>それを「</a:t>
          </a:r>
          <a:r>
            <a:rPr lang="en-US" dirty="0" smtClean="0"/>
            <a:t>2</a:t>
          </a:r>
          <a:r>
            <a:rPr lang="en-US" altLang="ja-JP" dirty="0" smtClean="0"/>
            <a:t>±1</a:t>
          </a:r>
          <a:r>
            <a:rPr lang="ja-JP" altLang="en-US" dirty="0" smtClean="0"/>
            <a:t>秒」として処理する訓練を明示的に</a:t>
          </a:r>
          <a:endParaRPr lang="en-US" altLang="ja-JP" dirty="0" smtClean="0"/>
        </a:p>
        <a:p>
          <a:pPr algn="l"/>
          <a:r>
            <a:rPr lang="ja-JP" altLang="en-US" dirty="0" smtClean="0"/>
            <a:t>行う必要がある。</a:t>
          </a:r>
          <a:endParaRPr kumimoji="1" lang="ja-JP" altLang="en-US" dirty="0"/>
        </a:p>
      </dgm:t>
    </dgm:pt>
    <dgm:pt modelId="{EA232D25-7317-4D88-982B-DC29299C43EA}" type="parTrans" cxnId="{39E70572-F686-4BCB-85D8-E74AB9B5A758}">
      <dgm:prSet/>
      <dgm:spPr/>
      <dgm:t>
        <a:bodyPr/>
        <a:lstStyle/>
        <a:p>
          <a:endParaRPr kumimoji="1" lang="ja-JP" altLang="en-US"/>
        </a:p>
      </dgm:t>
    </dgm:pt>
    <dgm:pt modelId="{F5119CE5-4FDE-4E06-8E8E-408B3602F77B}" type="sibTrans" cxnId="{39E70572-F686-4BCB-85D8-E74AB9B5A758}">
      <dgm:prSet/>
      <dgm:spPr/>
      <dgm:t>
        <a:bodyPr/>
        <a:lstStyle/>
        <a:p>
          <a:endParaRPr kumimoji="1" lang="ja-JP" altLang="en-US"/>
        </a:p>
      </dgm:t>
    </dgm:pt>
    <dgm:pt modelId="{B7697378-0165-4263-98F6-B9758C6A4801}">
      <dgm:prSet phldrT="[テキスト]"/>
      <dgm:spPr/>
      <dgm:t>
        <a:bodyPr/>
        <a:lstStyle/>
        <a:p>
          <a:pPr algn="l"/>
          <a:r>
            <a:rPr lang="ja-JP" altLang="en-US" dirty="0" smtClean="0"/>
            <a:t>この訓練を効率的に自律的に訓練させるには</a:t>
          </a:r>
          <a:endParaRPr lang="en-US" altLang="ja-JP" dirty="0" smtClean="0"/>
        </a:p>
        <a:p>
          <a:pPr algn="l"/>
          <a:r>
            <a:rPr lang="en-US" dirty="0" smtClean="0"/>
            <a:t>CALL</a:t>
          </a:r>
          <a:r>
            <a:rPr lang="ja-JP" altLang="en-US" dirty="0" smtClean="0"/>
            <a:t>教材を有効活用すべき。</a:t>
          </a:r>
          <a:endParaRPr kumimoji="1" lang="ja-JP" altLang="en-US" dirty="0"/>
        </a:p>
      </dgm:t>
    </dgm:pt>
    <dgm:pt modelId="{028D6DE2-47EC-435C-9747-1558DFF3122F}" type="parTrans" cxnId="{36DA3996-8AFA-4369-A14A-5FB3AEE07607}">
      <dgm:prSet/>
      <dgm:spPr/>
      <dgm:t>
        <a:bodyPr/>
        <a:lstStyle/>
        <a:p>
          <a:endParaRPr kumimoji="1" lang="ja-JP" altLang="en-US"/>
        </a:p>
      </dgm:t>
    </dgm:pt>
    <dgm:pt modelId="{CF2DE0A2-0DA6-4E61-A026-3CDFCE022559}" type="sibTrans" cxnId="{36DA3996-8AFA-4369-A14A-5FB3AEE07607}">
      <dgm:prSet/>
      <dgm:spPr/>
      <dgm:t>
        <a:bodyPr/>
        <a:lstStyle/>
        <a:p>
          <a:endParaRPr kumimoji="1" lang="ja-JP" altLang="en-US"/>
        </a:p>
      </dgm:t>
    </dgm:pt>
    <dgm:pt modelId="{4E22D129-A779-4043-8A86-34201BB32E5F}" type="pres">
      <dgm:prSet presAssocID="{95E38069-62AB-42E3-B051-3987DF53EA78}" presName="linearFlow" presStyleCnt="0">
        <dgm:presLayoutVars>
          <dgm:resizeHandles val="exact"/>
        </dgm:presLayoutVars>
      </dgm:prSet>
      <dgm:spPr/>
    </dgm:pt>
    <dgm:pt modelId="{2C2738B5-FD53-4729-A42B-0CB28B38FD17}" type="pres">
      <dgm:prSet presAssocID="{61E510DE-A8D2-4902-90A5-80F1EADB0C03}" presName="node" presStyleLbl="node1" presStyleIdx="0" presStyleCnt="3" custScaleX="162010" custScaleY="56940">
        <dgm:presLayoutVars>
          <dgm:bulletEnabled val="1"/>
        </dgm:presLayoutVars>
      </dgm:prSet>
      <dgm:spPr/>
      <dgm:t>
        <a:bodyPr/>
        <a:lstStyle/>
        <a:p>
          <a:endParaRPr kumimoji="1" lang="ja-JP" altLang="en-US"/>
        </a:p>
      </dgm:t>
    </dgm:pt>
    <dgm:pt modelId="{C187B6F2-C634-4C23-8AAB-267D6B4E38E4}" type="pres">
      <dgm:prSet presAssocID="{ABFA9685-7459-43AE-82C7-A4069EBD4CE0}" presName="sibTrans" presStyleLbl="sibTrans2D1" presStyleIdx="0" presStyleCnt="2"/>
      <dgm:spPr/>
      <dgm:t>
        <a:bodyPr/>
        <a:lstStyle/>
        <a:p>
          <a:endParaRPr kumimoji="1" lang="ja-JP" altLang="en-US"/>
        </a:p>
      </dgm:t>
    </dgm:pt>
    <dgm:pt modelId="{329BFB56-093E-4BD5-9625-D14809507D2C}" type="pres">
      <dgm:prSet presAssocID="{ABFA9685-7459-43AE-82C7-A4069EBD4CE0}" presName="connectorText" presStyleLbl="sibTrans2D1" presStyleIdx="0" presStyleCnt="2"/>
      <dgm:spPr/>
      <dgm:t>
        <a:bodyPr/>
        <a:lstStyle/>
        <a:p>
          <a:endParaRPr kumimoji="1" lang="ja-JP" altLang="en-US"/>
        </a:p>
      </dgm:t>
    </dgm:pt>
    <dgm:pt modelId="{6F419125-5CB1-450A-8A33-1EB9C80AF2FB}" type="pres">
      <dgm:prSet presAssocID="{1609E587-5F3A-4678-998A-988D982A0F13}" presName="node" presStyleLbl="node1" presStyleIdx="1" presStyleCnt="3" custScaleX="162050" custScaleY="101147">
        <dgm:presLayoutVars>
          <dgm:bulletEnabled val="1"/>
        </dgm:presLayoutVars>
      </dgm:prSet>
      <dgm:spPr/>
      <dgm:t>
        <a:bodyPr/>
        <a:lstStyle/>
        <a:p>
          <a:endParaRPr kumimoji="1" lang="ja-JP" altLang="en-US"/>
        </a:p>
      </dgm:t>
    </dgm:pt>
    <dgm:pt modelId="{E1061DF4-F1E4-4BFD-9A49-3236CDA1AEC2}" type="pres">
      <dgm:prSet presAssocID="{F5119CE5-4FDE-4E06-8E8E-408B3602F77B}" presName="sibTrans" presStyleLbl="sibTrans2D1" presStyleIdx="1" presStyleCnt="2"/>
      <dgm:spPr/>
      <dgm:t>
        <a:bodyPr/>
        <a:lstStyle/>
        <a:p>
          <a:endParaRPr kumimoji="1" lang="ja-JP" altLang="en-US"/>
        </a:p>
      </dgm:t>
    </dgm:pt>
    <dgm:pt modelId="{CC7B9CE7-CD48-436C-A8BB-FB9BBE0694D5}" type="pres">
      <dgm:prSet presAssocID="{F5119CE5-4FDE-4E06-8E8E-408B3602F77B}" presName="connectorText" presStyleLbl="sibTrans2D1" presStyleIdx="1" presStyleCnt="2"/>
      <dgm:spPr/>
      <dgm:t>
        <a:bodyPr/>
        <a:lstStyle/>
        <a:p>
          <a:endParaRPr kumimoji="1" lang="ja-JP" altLang="en-US"/>
        </a:p>
      </dgm:t>
    </dgm:pt>
    <dgm:pt modelId="{3DC1B4E5-F870-4C27-B8F3-73F2CCEEF5D9}" type="pres">
      <dgm:prSet presAssocID="{B7697378-0165-4263-98F6-B9758C6A4801}" presName="node" presStyleLbl="node1" presStyleIdx="2" presStyleCnt="3" custScaleX="162050" custScaleY="98428" custLinFactNeighborX="1647" custLinFactNeighborY="7588">
        <dgm:presLayoutVars>
          <dgm:bulletEnabled val="1"/>
        </dgm:presLayoutVars>
      </dgm:prSet>
      <dgm:spPr/>
      <dgm:t>
        <a:bodyPr/>
        <a:lstStyle/>
        <a:p>
          <a:endParaRPr kumimoji="1" lang="ja-JP" altLang="en-US"/>
        </a:p>
      </dgm:t>
    </dgm:pt>
  </dgm:ptLst>
  <dgm:cxnLst>
    <dgm:cxn modelId="{D5F113C1-A253-479E-A734-F68DC0A28BB4}" type="presOf" srcId="{1609E587-5F3A-4678-998A-988D982A0F13}" destId="{6F419125-5CB1-450A-8A33-1EB9C80AF2FB}" srcOrd="0" destOrd="0" presId="urn:microsoft.com/office/officeart/2005/8/layout/process2"/>
    <dgm:cxn modelId="{0E452362-DD6C-4C20-BF99-6EC3D9FECE38}" type="presOf" srcId="{ABFA9685-7459-43AE-82C7-A4069EBD4CE0}" destId="{329BFB56-093E-4BD5-9625-D14809507D2C}" srcOrd="1" destOrd="0" presId="urn:microsoft.com/office/officeart/2005/8/layout/process2"/>
    <dgm:cxn modelId="{10EC3B3A-F056-4722-BCFD-F805C75AB83E}" type="presOf" srcId="{ABFA9685-7459-43AE-82C7-A4069EBD4CE0}" destId="{C187B6F2-C634-4C23-8AAB-267D6B4E38E4}" srcOrd="0" destOrd="0" presId="urn:microsoft.com/office/officeart/2005/8/layout/process2"/>
    <dgm:cxn modelId="{36DA3996-8AFA-4369-A14A-5FB3AEE07607}" srcId="{95E38069-62AB-42E3-B051-3987DF53EA78}" destId="{B7697378-0165-4263-98F6-B9758C6A4801}" srcOrd="2" destOrd="0" parTransId="{028D6DE2-47EC-435C-9747-1558DFF3122F}" sibTransId="{CF2DE0A2-0DA6-4E61-A026-3CDFCE022559}"/>
    <dgm:cxn modelId="{971D4C1C-2281-4C70-8B74-A561EFEC3EE1}" type="presOf" srcId="{61E510DE-A8D2-4902-90A5-80F1EADB0C03}" destId="{2C2738B5-FD53-4729-A42B-0CB28B38FD17}" srcOrd="0" destOrd="0" presId="urn:microsoft.com/office/officeart/2005/8/layout/process2"/>
    <dgm:cxn modelId="{3F3270C6-6C13-44EA-AEA9-8B2A384EBA08}" type="presOf" srcId="{95E38069-62AB-42E3-B051-3987DF53EA78}" destId="{4E22D129-A779-4043-8A86-34201BB32E5F}" srcOrd="0" destOrd="0" presId="urn:microsoft.com/office/officeart/2005/8/layout/process2"/>
    <dgm:cxn modelId="{279D2372-80C7-4D2F-A317-6015B83F7E64}" type="presOf" srcId="{F5119CE5-4FDE-4E06-8E8E-408B3602F77B}" destId="{CC7B9CE7-CD48-436C-A8BB-FB9BBE0694D5}" srcOrd="1" destOrd="0" presId="urn:microsoft.com/office/officeart/2005/8/layout/process2"/>
    <dgm:cxn modelId="{7231F290-D569-4B72-B4FC-B839C5CEEBF8}" srcId="{95E38069-62AB-42E3-B051-3987DF53EA78}" destId="{61E510DE-A8D2-4902-90A5-80F1EADB0C03}" srcOrd="0" destOrd="0" parTransId="{5C1D1872-7CF7-4BBB-96C9-AD313DFEEF5E}" sibTransId="{ABFA9685-7459-43AE-82C7-A4069EBD4CE0}"/>
    <dgm:cxn modelId="{CAFBE56A-4B92-48AF-8D4E-36E920AD6275}" type="presOf" srcId="{F5119CE5-4FDE-4E06-8E8E-408B3602F77B}" destId="{E1061DF4-F1E4-4BFD-9A49-3236CDA1AEC2}" srcOrd="0" destOrd="0" presId="urn:microsoft.com/office/officeart/2005/8/layout/process2"/>
    <dgm:cxn modelId="{F4FAA786-3E68-4FED-83AE-D26F2A0C064E}" type="presOf" srcId="{B7697378-0165-4263-98F6-B9758C6A4801}" destId="{3DC1B4E5-F870-4C27-B8F3-73F2CCEEF5D9}" srcOrd="0" destOrd="0" presId="urn:microsoft.com/office/officeart/2005/8/layout/process2"/>
    <dgm:cxn modelId="{39E70572-F686-4BCB-85D8-E74AB9B5A758}" srcId="{95E38069-62AB-42E3-B051-3987DF53EA78}" destId="{1609E587-5F3A-4678-998A-988D982A0F13}" srcOrd="1" destOrd="0" parTransId="{EA232D25-7317-4D88-982B-DC29299C43EA}" sibTransId="{F5119CE5-4FDE-4E06-8E8E-408B3602F77B}"/>
    <dgm:cxn modelId="{2D64B189-1464-4355-8805-F54417619A2C}" type="presParOf" srcId="{4E22D129-A779-4043-8A86-34201BB32E5F}" destId="{2C2738B5-FD53-4729-A42B-0CB28B38FD17}" srcOrd="0" destOrd="0" presId="urn:microsoft.com/office/officeart/2005/8/layout/process2"/>
    <dgm:cxn modelId="{FE0C9634-53C4-4F4B-80BD-B0817A0F8D12}" type="presParOf" srcId="{4E22D129-A779-4043-8A86-34201BB32E5F}" destId="{C187B6F2-C634-4C23-8AAB-267D6B4E38E4}" srcOrd="1" destOrd="0" presId="urn:microsoft.com/office/officeart/2005/8/layout/process2"/>
    <dgm:cxn modelId="{698FB348-B065-4F45-B589-39A20AAE8CED}" type="presParOf" srcId="{C187B6F2-C634-4C23-8AAB-267D6B4E38E4}" destId="{329BFB56-093E-4BD5-9625-D14809507D2C}" srcOrd="0" destOrd="0" presId="urn:microsoft.com/office/officeart/2005/8/layout/process2"/>
    <dgm:cxn modelId="{009B04E0-8AD7-4773-8F6C-ED7E110A81DE}" type="presParOf" srcId="{4E22D129-A779-4043-8A86-34201BB32E5F}" destId="{6F419125-5CB1-450A-8A33-1EB9C80AF2FB}" srcOrd="2" destOrd="0" presId="urn:microsoft.com/office/officeart/2005/8/layout/process2"/>
    <dgm:cxn modelId="{B46639CF-8873-4F72-BD5F-809EF16E84F7}" type="presParOf" srcId="{4E22D129-A779-4043-8A86-34201BB32E5F}" destId="{E1061DF4-F1E4-4BFD-9A49-3236CDA1AEC2}" srcOrd="3" destOrd="0" presId="urn:microsoft.com/office/officeart/2005/8/layout/process2"/>
    <dgm:cxn modelId="{934CF5BA-8539-48D5-8CDF-F6FF6C62C89A}" type="presParOf" srcId="{E1061DF4-F1E4-4BFD-9A49-3236CDA1AEC2}" destId="{CC7B9CE7-CD48-436C-A8BB-FB9BBE0694D5}" srcOrd="0" destOrd="0" presId="urn:microsoft.com/office/officeart/2005/8/layout/process2"/>
    <dgm:cxn modelId="{CD71273B-0301-4622-B3EC-8667476E2D29}" type="presParOf" srcId="{4E22D129-A779-4043-8A86-34201BB32E5F}" destId="{3DC1B4E5-F870-4C27-B8F3-73F2CCEEF5D9}"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2738B5-FD53-4729-A42B-0CB28B38FD17}">
      <dsp:nvSpPr>
        <dsp:cNvPr id="0" name=""/>
        <dsp:cNvSpPr/>
      </dsp:nvSpPr>
      <dsp:spPr>
        <a:xfrm>
          <a:off x="1300810" y="1790"/>
          <a:ext cx="5627979" cy="729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ja-JP" altLang="en-US" sz="1400" kern="1200" dirty="0" smtClean="0"/>
            <a:t>初級学習者が呼気段落に相当する切れ目，あるいは適切なポーズ位置を探し，チャンクとして認識することは難しい。</a:t>
          </a:r>
          <a:endParaRPr kumimoji="1" lang="ja-JP" altLang="en-US" sz="1400" kern="1200" dirty="0"/>
        </a:p>
      </dsp:txBody>
      <dsp:txXfrm>
        <a:off x="1300810" y="1790"/>
        <a:ext cx="5627979" cy="729640"/>
      </dsp:txXfrm>
    </dsp:sp>
    <dsp:sp modelId="{C187B6F2-C634-4C23-8AAB-267D6B4E38E4}">
      <dsp:nvSpPr>
        <dsp:cNvPr id="0" name=""/>
        <dsp:cNvSpPr/>
      </dsp:nvSpPr>
      <dsp:spPr>
        <a:xfrm rot="5400000">
          <a:off x="3874533" y="763465"/>
          <a:ext cx="480532" cy="5766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rot="5400000">
        <a:off x="3874533" y="763465"/>
        <a:ext cx="480532" cy="576638"/>
      </dsp:txXfrm>
    </dsp:sp>
    <dsp:sp modelId="{6F419125-5CB1-450A-8A33-1EB9C80AF2FB}">
      <dsp:nvSpPr>
        <dsp:cNvPr id="0" name=""/>
        <dsp:cNvSpPr/>
      </dsp:nvSpPr>
      <dsp:spPr>
        <a:xfrm>
          <a:off x="1300115" y="1372139"/>
          <a:ext cx="5629369" cy="12961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ja-JP" altLang="en-US" sz="1400" kern="1200" dirty="0" smtClean="0"/>
            <a:t>初期段階では，英文を順次チャンクで提示し，</a:t>
          </a:r>
          <a:endParaRPr lang="en-US" altLang="ja-JP" sz="1400" kern="1200" dirty="0" smtClean="0"/>
        </a:p>
        <a:p>
          <a:pPr lvl="0" algn="l" defTabSz="622300">
            <a:lnSpc>
              <a:spcPct val="90000"/>
            </a:lnSpc>
            <a:spcBef>
              <a:spcPct val="0"/>
            </a:spcBef>
            <a:spcAft>
              <a:spcPct val="35000"/>
            </a:spcAft>
          </a:pPr>
          <a:r>
            <a:rPr lang="ja-JP" altLang="en-US" sz="1400" kern="1200" dirty="0" smtClean="0"/>
            <a:t>それを「</a:t>
          </a:r>
          <a:r>
            <a:rPr lang="en-US" sz="1400" kern="1200" dirty="0" smtClean="0"/>
            <a:t>3</a:t>
          </a:r>
          <a:r>
            <a:rPr lang="ja-JP" altLang="en-US" sz="1400" kern="1200" dirty="0" smtClean="0"/>
            <a:t>秒の窓」として処理する訓練を明示的に</a:t>
          </a:r>
          <a:endParaRPr lang="en-US" altLang="ja-JP" sz="1400" kern="1200" dirty="0" smtClean="0"/>
        </a:p>
        <a:p>
          <a:pPr lvl="0" algn="l" defTabSz="622300">
            <a:lnSpc>
              <a:spcPct val="90000"/>
            </a:lnSpc>
            <a:spcBef>
              <a:spcPct val="0"/>
            </a:spcBef>
            <a:spcAft>
              <a:spcPct val="35000"/>
            </a:spcAft>
          </a:pPr>
          <a:r>
            <a:rPr lang="ja-JP" altLang="en-US" sz="1400" kern="1200" dirty="0" smtClean="0"/>
            <a:t>行う必要がある。</a:t>
          </a:r>
          <a:endParaRPr kumimoji="1" lang="ja-JP" altLang="en-US" sz="1400" kern="1200" dirty="0"/>
        </a:p>
      </dsp:txBody>
      <dsp:txXfrm>
        <a:off x="1300115" y="1372139"/>
        <a:ext cx="5629369" cy="1296117"/>
      </dsp:txXfrm>
    </dsp:sp>
    <dsp:sp modelId="{E1061DF4-F1E4-4BFD-9A49-3236CDA1AEC2}">
      <dsp:nvSpPr>
        <dsp:cNvPr id="0" name=""/>
        <dsp:cNvSpPr/>
      </dsp:nvSpPr>
      <dsp:spPr>
        <a:xfrm rot="5297652">
          <a:off x="3902622" y="2701187"/>
          <a:ext cx="482088" cy="5766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rot="5297652">
        <a:off x="3902622" y="2701187"/>
        <a:ext cx="482088" cy="576638"/>
      </dsp:txXfrm>
    </dsp:sp>
    <dsp:sp modelId="{3DC1B4E5-F870-4C27-B8F3-73F2CCEEF5D9}">
      <dsp:nvSpPr>
        <dsp:cNvPr id="0" name=""/>
        <dsp:cNvSpPr/>
      </dsp:nvSpPr>
      <dsp:spPr>
        <a:xfrm>
          <a:off x="1357329" y="3310756"/>
          <a:ext cx="5629369" cy="12612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ja-JP" altLang="en-US" sz="1400" kern="1200" dirty="0" smtClean="0"/>
            <a:t>この訓練を効率的に自律的に訓練させるには</a:t>
          </a:r>
          <a:endParaRPr lang="en-US" altLang="ja-JP" sz="1400" kern="1200" dirty="0" smtClean="0"/>
        </a:p>
        <a:p>
          <a:pPr lvl="0" algn="l" defTabSz="622300">
            <a:lnSpc>
              <a:spcPct val="90000"/>
            </a:lnSpc>
            <a:spcBef>
              <a:spcPct val="0"/>
            </a:spcBef>
            <a:spcAft>
              <a:spcPct val="35000"/>
            </a:spcAft>
          </a:pPr>
          <a:r>
            <a:rPr lang="en-US" sz="1400" kern="1200" dirty="0" smtClean="0"/>
            <a:t>CALL</a:t>
          </a:r>
          <a:r>
            <a:rPr lang="ja-JP" altLang="en-US" sz="1400" kern="1200" dirty="0" smtClean="0"/>
            <a:t>教材が最適である。</a:t>
          </a:r>
          <a:endParaRPr kumimoji="1" lang="ja-JP" altLang="en-US" sz="1400" kern="1200" dirty="0"/>
        </a:p>
      </dsp:txBody>
      <dsp:txXfrm>
        <a:off x="1357329" y="3310756"/>
        <a:ext cx="5629369" cy="12612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2738B5-FD53-4729-A42B-0CB28B38FD17}">
      <dsp:nvSpPr>
        <dsp:cNvPr id="0" name=""/>
        <dsp:cNvSpPr/>
      </dsp:nvSpPr>
      <dsp:spPr>
        <a:xfrm>
          <a:off x="1300810" y="1790"/>
          <a:ext cx="5627979" cy="729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ja-JP" altLang="en-US" sz="1400" kern="1200" dirty="0" smtClean="0"/>
            <a:t>初級学習者が呼気段落に相当する切れ目，あるいは適切なポーズ位置を探し，チャンクとして認識することは難しい。</a:t>
          </a:r>
          <a:endParaRPr kumimoji="1" lang="ja-JP" altLang="en-US" sz="1400" kern="1200" dirty="0"/>
        </a:p>
      </dsp:txBody>
      <dsp:txXfrm>
        <a:off x="1300810" y="1790"/>
        <a:ext cx="5627979" cy="729640"/>
      </dsp:txXfrm>
    </dsp:sp>
    <dsp:sp modelId="{C187B6F2-C634-4C23-8AAB-267D6B4E38E4}">
      <dsp:nvSpPr>
        <dsp:cNvPr id="0" name=""/>
        <dsp:cNvSpPr/>
      </dsp:nvSpPr>
      <dsp:spPr>
        <a:xfrm rot="5400000">
          <a:off x="3874533" y="763465"/>
          <a:ext cx="480532" cy="5766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rot="5400000">
        <a:off x="3874533" y="763465"/>
        <a:ext cx="480532" cy="576638"/>
      </dsp:txXfrm>
    </dsp:sp>
    <dsp:sp modelId="{6F419125-5CB1-450A-8A33-1EB9C80AF2FB}">
      <dsp:nvSpPr>
        <dsp:cNvPr id="0" name=""/>
        <dsp:cNvSpPr/>
      </dsp:nvSpPr>
      <dsp:spPr>
        <a:xfrm>
          <a:off x="1300115" y="1372139"/>
          <a:ext cx="5629369" cy="12961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ja-JP" altLang="en-US" sz="1400" kern="1200" dirty="0" smtClean="0"/>
            <a:t>初期段階では，英文を順次チャンクで提示し，</a:t>
          </a:r>
          <a:endParaRPr lang="en-US" altLang="ja-JP" sz="1400" kern="1200" dirty="0" smtClean="0"/>
        </a:p>
        <a:p>
          <a:pPr lvl="0" algn="l" defTabSz="622300">
            <a:lnSpc>
              <a:spcPct val="90000"/>
            </a:lnSpc>
            <a:spcBef>
              <a:spcPct val="0"/>
            </a:spcBef>
            <a:spcAft>
              <a:spcPct val="35000"/>
            </a:spcAft>
          </a:pPr>
          <a:r>
            <a:rPr lang="ja-JP" altLang="en-US" sz="1400" kern="1200" dirty="0" smtClean="0"/>
            <a:t>それを「</a:t>
          </a:r>
          <a:r>
            <a:rPr lang="en-US" sz="1400" kern="1200" dirty="0" smtClean="0"/>
            <a:t>2</a:t>
          </a:r>
          <a:r>
            <a:rPr lang="en-US" altLang="ja-JP" sz="1400" kern="1200" dirty="0" smtClean="0"/>
            <a:t>±1</a:t>
          </a:r>
          <a:r>
            <a:rPr lang="ja-JP" altLang="en-US" sz="1400" kern="1200" dirty="0" smtClean="0"/>
            <a:t>秒」として処理する訓練を明示的に</a:t>
          </a:r>
          <a:endParaRPr lang="en-US" altLang="ja-JP" sz="1400" kern="1200" dirty="0" smtClean="0"/>
        </a:p>
        <a:p>
          <a:pPr lvl="0" algn="l" defTabSz="622300">
            <a:lnSpc>
              <a:spcPct val="90000"/>
            </a:lnSpc>
            <a:spcBef>
              <a:spcPct val="0"/>
            </a:spcBef>
            <a:spcAft>
              <a:spcPct val="35000"/>
            </a:spcAft>
          </a:pPr>
          <a:r>
            <a:rPr lang="ja-JP" altLang="en-US" sz="1400" kern="1200" dirty="0" smtClean="0"/>
            <a:t>行う必要がある。</a:t>
          </a:r>
          <a:endParaRPr kumimoji="1" lang="ja-JP" altLang="en-US" sz="1400" kern="1200" dirty="0"/>
        </a:p>
      </dsp:txBody>
      <dsp:txXfrm>
        <a:off x="1300115" y="1372139"/>
        <a:ext cx="5629369" cy="1296117"/>
      </dsp:txXfrm>
    </dsp:sp>
    <dsp:sp modelId="{E1061DF4-F1E4-4BFD-9A49-3236CDA1AEC2}">
      <dsp:nvSpPr>
        <dsp:cNvPr id="0" name=""/>
        <dsp:cNvSpPr/>
      </dsp:nvSpPr>
      <dsp:spPr>
        <a:xfrm rot="5297652">
          <a:off x="3902622" y="2701187"/>
          <a:ext cx="482088" cy="5766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rot="5297652">
        <a:off x="3902622" y="2701187"/>
        <a:ext cx="482088" cy="576638"/>
      </dsp:txXfrm>
    </dsp:sp>
    <dsp:sp modelId="{3DC1B4E5-F870-4C27-B8F3-73F2CCEEF5D9}">
      <dsp:nvSpPr>
        <dsp:cNvPr id="0" name=""/>
        <dsp:cNvSpPr/>
      </dsp:nvSpPr>
      <dsp:spPr>
        <a:xfrm>
          <a:off x="1357329" y="3310756"/>
          <a:ext cx="5629369" cy="12612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ja-JP" altLang="en-US" sz="1400" kern="1200" dirty="0" smtClean="0"/>
            <a:t>この訓練を効率的に自律的に訓練させるには</a:t>
          </a:r>
          <a:endParaRPr lang="en-US" altLang="ja-JP" sz="1400" kern="1200" dirty="0" smtClean="0"/>
        </a:p>
        <a:p>
          <a:pPr lvl="0" algn="l" defTabSz="622300">
            <a:lnSpc>
              <a:spcPct val="90000"/>
            </a:lnSpc>
            <a:spcBef>
              <a:spcPct val="0"/>
            </a:spcBef>
            <a:spcAft>
              <a:spcPct val="35000"/>
            </a:spcAft>
          </a:pPr>
          <a:r>
            <a:rPr lang="en-US" sz="1400" kern="1200" dirty="0" smtClean="0"/>
            <a:t>CALL</a:t>
          </a:r>
          <a:r>
            <a:rPr lang="ja-JP" altLang="en-US" sz="1400" kern="1200" dirty="0" smtClean="0"/>
            <a:t>教材が最適である。</a:t>
          </a:r>
          <a:endParaRPr kumimoji="1" lang="ja-JP" altLang="en-US" sz="1400" kern="1200" dirty="0"/>
        </a:p>
      </dsp:txBody>
      <dsp:txXfrm>
        <a:off x="1357329" y="3310756"/>
        <a:ext cx="5629369" cy="12612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2738B5-FD53-4729-A42B-0CB28B38FD17}">
      <dsp:nvSpPr>
        <dsp:cNvPr id="0" name=""/>
        <dsp:cNvSpPr/>
      </dsp:nvSpPr>
      <dsp:spPr>
        <a:xfrm>
          <a:off x="1300810" y="1790"/>
          <a:ext cx="5627979" cy="729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ja-JP" altLang="en-US" sz="1400" kern="1200" dirty="0" smtClean="0"/>
            <a:t>初級学習者が呼気段落に相当する切れ目，あるいは適切なポーズ位置を探し，チャンクとして認識することは難しい。</a:t>
          </a:r>
          <a:endParaRPr kumimoji="1" lang="ja-JP" altLang="en-US" sz="1400" kern="1200" dirty="0"/>
        </a:p>
      </dsp:txBody>
      <dsp:txXfrm>
        <a:off x="1300810" y="1790"/>
        <a:ext cx="5627979" cy="729640"/>
      </dsp:txXfrm>
    </dsp:sp>
    <dsp:sp modelId="{C187B6F2-C634-4C23-8AAB-267D6B4E38E4}">
      <dsp:nvSpPr>
        <dsp:cNvPr id="0" name=""/>
        <dsp:cNvSpPr/>
      </dsp:nvSpPr>
      <dsp:spPr>
        <a:xfrm rot="5400000">
          <a:off x="3874533" y="763465"/>
          <a:ext cx="480532" cy="5766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rot="5400000">
        <a:off x="3874533" y="763465"/>
        <a:ext cx="480532" cy="576638"/>
      </dsp:txXfrm>
    </dsp:sp>
    <dsp:sp modelId="{6F419125-5CB1-450A-8A33-1EB9C80AF2FB}">
      <dsp:nvSpPr>
        <dsp:cNvPr id="0" name=""/>
        <dsp:cNvSpPr/>
      </dsp:nvSpPr>
      <dsp:spPr>
        <a:xfrm>
          <a:off x="1300115" y="1372139"/>
          <a:ext cx="5629369" cy="12961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ja-JP" altLang="en-US" sz="1400" kern="1200" dirty="0" smtClean="0"/>
            <a:t>初期段階では，英文を順次チャンクで提示し，</a:t>
          </a:r>
          <a:endParaRPr lang="en-US" altLang="ja-JP" sz="1400" kern="1200" dirty="0" smtClean="0"/>
        </a:p>
        <a:p>
          <a:pPr lvl="0" algn="l" defTabSz="622300">
            <a:lnSpc>
              <a:spcPct val="90000"/>
            </a:lnSpc>
            <a:spcBef>
              <a:spcPct val="0"/>
            </a:spcBef>
            <a:spcAft>
              <a:spcPct val="35000"/>
            </a:spcAft>
          </a:pPr>
          <a:r>
            <a:rPr lang="ja-JP" altLang="en-US" sz="1400" kern="1200" dirty="0" smtClean="0"/>
            <a:t>それを「</a:t>
          </a:r>
          <a:r>
            <a:rPr lang="en-US" sz="1400" kern="1200" dirty="0" smtClean="0"/>
            <a:t>2</a:t>
          </a:r>
          <a:r>
            <a:rPr lang="en-US" altLang="ja-JP" sz="1400" kern="1200" dirty="0" smtClean="0"/>
            <a:t>±1</a:t>
          </a:r>
          <a:r>
            <a:rPr lang="ja-JP" altLang="en-US" sz="1400" kern="1200" dirty="0" smtClean="0"/>
            <a:t>秒」として処理する訓練を明示的に</a:t>
          </a:r>
          <a:endParaRPr lang="en-US" altLang="ja-JP" sz="1400" kern="1200" dirty="0" smtClean="0"/>
        </a:p>
        <a:p>
          <a:pPr lvl="0" algn="l" defTabSz="622300">
            <a:lnSpc>
              <a:spcPct val="90000"/>
            </a:lnSpc>
            <a:spcBef>
              <a:spcPct val="0"/>
            </a:spcBef>
            <a:spcAft>
              <a:spcPct val="35000"/>
            </a:spcAft>
          </a:pPr>
          <a:r>
            <a:rPr lang="ja-JP" altLang="en-US" sz="1400" kern="1200" dirty="0" smtClean="0"/>
            <a:t>行う必要がある。</a:t>
          </a:r>
          <a:endParaRPr kumimoji="1" lang="ja-JP" altLang="en-US" sz="1400" kern="1200" dirty="0"/>
        </a:p>
      </dsp:txBody>
      <dsp:txXfrm>
        <a:off x="1300115" y="1372139"/>
        <a:ext cx="5629369" cy="1296117"/>
      </dsp:txXfrm>
    </dsp:sp>
    <dsp:sp modelId="{E1061DF4-F1E4-4BFD-9A49-3236CDA1AEC2}">
      <dsp:nvSpPr>
        <dsp:cNvPr id="0" name=""/>
        <dsp:cNvSpPr/>
      </dsp:nvSpPr>
      <dsp:spPr>
        <a:xfrm rot="5297652">
          <a:off x="3902622" y="2701187"/>
          <a:ext cx="482088" cy="5766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rot="5297652">
        <a:off x="3902622" y="2701187"/>
        <a:ext cx="482088" cy="576638"/>
      </dsp:txXfrm>
    </dsp:sp>
    <dsp:sp modelId="{3DC1B4E5-F870-4C27-B8F3-73F2CCEEF5D9}">
      <dsp:nvSpPr>
        <dsp:cNvPr id="0" name=""/>
        <dsp:cNvSpPr/>
      </dsp:nvSpPr>
      <dsp:spPr>
        <a:xfrm>
          <a:off x="1357329" y="3310756"/>
          <a:ext cx="5629369" cy="12612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ja-JP" altLang="en-US" sz="1400" kern="1200" dirty="0" smtClean="0"/>
            <a:t>この訓練を効率的に自律的に訓練させるには</a:t>
          </a:r>
          <a:endParaRPr lang="en-US" altLang="ja-JP" sz="1400" kern="1200" dirty="0" smtClean="0"/>
        </a:p>
        <a:p>
          <a:pPr lvl="0" algn="l" defTabSz="622300">
            <a:lnSpc>
              <a:spcPct val="90000"/>
            </a:lnSpc>
            <a:spcBef>
              <a:spcPct val="0"/>
            </a:spcBef>
            <a:spcAft>
              <a:spcPct val="35000"/>
            </a:spcAft>
          </a:pPr>
          <a:r>
            <a:rPr lang="en-US" sz="1400" kern="1200" dirty="0" smtClean="0"/>
            <a:t>CALL</a:t>
          </a:r>
          <a:r>
            <a:rPr lang="ja-JP" altLang="en-US" sz="1400" kern="1200" dirty="0" smtClean="0"/>
            <a:t>教材を有効活用すべき。</a:t>
          </a:r>
          <a:endParaRPr kumimoji="1" lang="ja-JP" altLang="en-US" sz="1400" kern="1200" dirty="0"/>
        </a:p>
      </dsp:txBody>
      <dsp:txXfrm>
        <a:off x="1357329" y="3310756"/>
        <a:ext cx="5629369" cy="12612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9E63C-4ECA-459B-B235-5EE56AB0461A}" type="datetimeFigureOut">
              <a:rPr kumimoji="1" lang="ja-JP" altLang="en-US" smtClean="0"/>
              <a:pPr/>
              <a:t>2011/8/9</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BFECA6-1F15-4731-9B83-22F327D3B28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2DE94C0-BFD6-4E6B-9EDF-4CE48167813B}" type="datetimeFigureOut">
              <a:rPr kumimoji="1" lang="ja-JP" altLang="en-US" smtClean="0"/>
              <a:pPr/>
              <a:t>2011/8/9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BFD638-B81A-4F91-A965-942011417F48}"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2DE94C0-BFD6-4E6B-9EDF-4CE48167813B}" type="datetimeFigureOut">
              <a:rPr kumimoji="1" lang="ja-JP" altLang="en-US" smtClean="0"/>
              <a:pPr/>
              <a:t>2011/8/9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BFD638-B81A-4F91-A965-942011417F4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2DE94C0-BFD6-4E6B-9EDF-4CE48167813B}" type="datetimeFigureOut">
              <a:rPr kumimoji="1" lang="ja-JP" altLang="en-US" smtClean="0"/>
              <a:pPr/>
              <a:t>2011/8/9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BFD638-B81A-4F91-A965-942011417F48}"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2DE94C0-BFD6-4E6B-9EDF-4CE48167813B}" type="datetimeFigureOut">
              <a:rPr kumimoji="1" lang="ja-JP" altLang="en-US" smtClean="0"/>
              <a:pPr/>
              <a:t>2011/8/9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BFD638-B81A-4F91-A965-942011417F48}"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2DE94C0-BFD6-4E6B-9EDF-4CE48167813B}" type="datetimeFigureOut">
              <a:rPr kumimoji="1" lang="ja-JP" altLang="en-US" smtClean="0"/>
              <a:pPr/>
              <a:t>2011/8/9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BFD638-B81A-4F91-A965-942011417F48}"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2DE94C0-BFD6-4E6B-9EDF-4CE48167813B}" type="datetimeFigureOut">
              <a:rPr kumimoji="1" lang="ja-JP" altLang="en-US" smtClean="0"/>
              <a:pPr/>
              <a:t>2011/8/9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3BFD638-B81A-4F91-A965-942011417F48}"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2DE94C0-BFD6-4E6B-9EDF-4CE48167813B}" type="datetimeFigureOut">
              <a:rPr kumimoji="1" lang="ja-JP" altLang="en-US" smtClean="0"/>
              <a:pPr/>
              <a:t>2011/8/9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3BFD638-B81A-4F91-A965-942011417F48}"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2DE94C0-BFD6-4E6B-9EDF-4CE48167813B}" type="datetimeFigureOut">
              <a:rPr kumimoji="1" lang="ja-JP" altLang="en-US" smtClean="0"/>
              <a:pPr/>
              <a:t>2011/8/9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3BFD638-B81A-4F91-A965-942011417F4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2DE94C0-BFD6-4E6B-9EDF-4CE48167813B}" type="datetimeFigureOut">
              <a:rPr kumimoji="1" lang="ja-JP" altLang="en-US" smtClean="0"/>
              <a:pPr/>
              <a:t>2011/8/9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3BFD638-B81A-4F91-A965-942011417F48}"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2DE94C0-BFD6-4E6B-9EDF-4CE48167813B}" type="datetimeFigureOut">
              <a:rPr kumimoji="1" lang="ja-JP" altLang="en-US" smtClean="0"/>
              <a:pPr/>
              <a:t>2011/8/9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3BFD638-B81A-4F91-A965-942011417F48}"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2DE94C0-BFD6-4E6B-9EDF-4CE48167813B}" type="datetimeFigureOut">
              <a:rPr kumimoji="1" lang="ja-JP" altLang="en-US" smtClean="0"/>
              <a:pPr/>
              <a:t>2011/8/9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3BFD638-B81A-4F91-A965-942011417F48}"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E94C0-BFD6-4E6B-9EDF-4CE48167813B}" type="datetimeFigureOut">
              <a:rPr kumimoji="1" lang="ja-JP" altLang="en-US" smtClean="0"/>
              <a:pPr/>
              <a:t>2011/8/9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FD638-B81A-4F91-A965-942011417F4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1.xml"/><Relationship Id="rId7" Type="http://schemas.openxmlformats.org/officeDocument/2006/relationships/image" Target="../media/image2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2.xml"/><Relationship Id="rId7" Type="http://schemas.openxmlformats.org/officeDocument/2006/relationships/image" Target="../media/image2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3.xml"/><Relationship Id="rId7" Type="http://schemas.openxmlformats.org/officeDocument/2006/relationships/image" Target="../media/image2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en-US" altLang="ja-JP" sz="1800" dirty="0" smtClean="0"/>
              <a:t>LET 2011</a:t>
            </a:r>
            <a:r>
              <a:rPr lang="ja-JP" altLang="en-US" sz="1600" dirty="0" smtClean="0"/>
              <a:t>全国研究大会</a:t>
            </a:r>
            <a:r>
              <a:rPr lang="en-US" altLang="ja-JP" sz="1600" dirty="0" smtClean="0"/>
              <a:t/>
            </a:r>
            <a:br>
              <a:rPr lang="en-US" altLang="ja-JP" sz="1600" dirty="0" smtClean="0"/>
            </a:br>
            <a:r>
              <a:rPr lang="ja-JP" altLang="en-US" sz="1600" dirty="0" smtClean="0"/>
              <a:t>名古屋学院大学白鳥校舎</a:t>
            </a:r>
            <a:r>
              <a:rPr lang="en-US" altLang="ja-JP" sz="1800" dirty="0" smtClean="0"/>
              <a:t/>
            </a:r>
            <a:br>
              <a:rPr lang="en-US" altLang="ja-JP" sz="1800" dirty="0" smtClean="0"/>
            </a:br>
            <a:r>
              <a:rPr lang="en-US" altLang="ja-JP" sz="1800" dirty="0" smtClean="0"/>
              <a:t>2011/8/8</a:t>
            </a:r>
            <a:endParaRPr kumimoji="1" lang="ja-JP" altLang="en-US" sz="1400" dirty="0"/>
          </a:p>
        </p:txBody>
      </p:sp>
      <p:sp>
        <p:nvSpPr>
          <p:cNvPr id="5" name="コンテンツ プレースホルダ 4"/>
          <p:cNvSpPr>
            <a:spLocks noGrp="1"/>
          </p:cNvSpPr>
          <p:nvPr>
            <p:ph idx="1"/>
          </p:nvPr>
        </p:nvSpPr>
        <p:spPr>
          <a:xfrm>
            <a:off x="457200" y="1916832"/>
            <a:ext cx="8229600" cy="4512564"/>
          </a:xfrm>
        </p:spPr>
        <p:txBody>
          <a:bodyPr>
            <a:normAutofit/>
          </a:bodyPr>
          <a:lstStyle/>
          <a:p>
            <a:pPr algn="ctr">
              <a:buNone/>
            </a:pPr>
            <a:r>
              <a:rPr lang="en-US" altLang="ja-JP" sz="2400" b="1" dirty="0" smtClean="0"/>
              <a:t>2</a:t>
            </a:r>
            <a:r>
              <a:rPr lang="ja-JP" altLang="ja-JP" sz="2400" b="1" dirty="0" smtClean="0"/>
              <a:t>±</a:t>
            </a:r>
            <a:r>
              <a:rPr lang="en-US" altLang="ja-JP" sz="2400" b="1" dirty="0" smtClean="0"/>
              <a:t>1</a:t>
            </a:r>
            <a:r>
              <a:rPr lang="ja-JP" altLang="ja-JP" sz="2400" b="1" dirty="0" smtClean="0"/>
              <a:t>秒の制約 ─ 音声データベースに基づく</a:t>
            </a:r>
            <a:r>
              <a:rPr lang="en-US" altLang="ja-JP" sz="2400" b="1" dirty="0" smtClean="0"/>
              <a:t>Breath Group</a:t>
            </a:r>
            <a:r>
              <a:rPr lang="ja-JP" altLang="ja-JP" sz="2400" b="1" dirty="0" smtClean="0"/>
              <a:t>解析</a:t>
            </a:r>
            <a:endParaRPr lang="ja-JP" altLang="en-US" dirty="0">
              <a:latin typeface="HGPｺﾞｼｯｸM" pitchFamily="50" charset="-128"/>
              <a:ea typeface="HGPｺﾞｼｯｸM" pitchFamily="50" charset="-128"/>
            </a:endParaRPr>
          </a:p>
          <a:p>
            <a:pPr algn="ctr">
              <a:buNone/>
            </a:pPr>
            <a:endParaRPr lang="en-US" altLang="ja-JP" sz="1800" b="1" dirty="0" smtClean="0"/>
          </a:p>
          <a:p>
            <a:pPr algn="ctr">
              <a:buNone/>
            </a:pPr>
            <a:r>
              <a:rPr lang="en-US" altLang="ja-JP" sz="1800" b="1" dirty="0" smtClean="0"/>
              <a:t>Time Constraints for 2±1 seconds: </a:t>
            </a:r>
            <a:endParaRPr lang="ja-JP" altLang="ja-JP" sz="1800" dirty="0" smtClean="0"/>
          </a:p>
          <a:p>
            <a:pPr algn="ctr">
              <a:buNone/>
            </a:pPr>
            <a:r>
              <a:rPr lang="en-US" altLang="ja-JP" sz="1800" b="1" dirty="0" smtClean="0"/>
              <a:t>A speech-database analysis on the duration of Breath Groups</a:t>
            </a:r>
            <a:endParaRPr lang="ja-JP" altLang="ja-JP" sz="1800" dirty="0" smtClean="0"/>
          </a:p>
          <a:p>
            <a:pPr>
              <a:buNone/>
            </a:pPr>
            <a:endParaRPr lang="en-US" altLang="ja-JP" sz="1600" dirty="0" smtClean="0">
              <a:latin typeface="HGPｺﾞｼｯｸM" pitchFamily="50" charset="-128"/>
              <a:ea typeface="HGPｺﾞｼｯｸM" pitchFamily="50" charset="-128"/>
            </a:endParaRPr>
          </a:p>
          <a:p>
            <a:pPr>
              <a:buNone/>
            </a:pPr>
            <a:endParaRPr lang="en-US" altLang="ja-JP" sz="1600" dirty="0" smtClean="0">
              <a:latin typeface="HGPｺﾞｼｯｸM" pitchFamily="50" charset="-128"/>
              <a:ea typeface="HGPｺﾞｼｯｸM" pitchFamily="50" charset="-128"/>
            </a:endParaRPr>
          </a:p>
          <a:p>
            <a:pPr>
              <a:buNone/>
            </a:pPr>
            <a:r>
              <a:rPr lang="en-US" altLang="ja-JP" sz="1600" dirty="0" smtClean="0">
                <a:latin typeface="HGPｺﾞｼｯｸM" pitchFamily="50" charset="-128"/>
                <a:ea typeface="HGPｺﾞｼｯｸM" pitchFamily="50" charset="-128"/>
              </a:rPr>
              <a:t>				</a:t>
            </a:r>
            <a:r>
              <a:rPr lang="ja-JP" altLang="en-US" sz="1600" dirty="0" smtClean="0">
                <a:latin typeface="HGPｺﾞｼｯｸM" pitchFamily="50" charset="-128"/>
                <a:ea typeface="HGPｺﾞｼｯｸM" pitchFamily="50" charset="-128"/>
              </a:rPr>
              <a:t>田淵 龍二 （</a:t>
            </a:r>
            <a:r>
              <a:rPr lang="ja-JP" altLang="en-US" sz="1600" dirty="0">
                <a:latin typeface="HGPｺﾞｼｯｸM" pitchFamily="50" charset="-128"/>
                <a:ea typeface="HGPｺﾞｼｯｸM" pitchFamily="50" charset="-128"/>
              </a:rPr>
              <a:t>ミント音声教育研究所</a:t>
            </a:r>
            <a:r>
              <a:rPr lang="ja-JP" altLang="en-US" sz="1600" dirty="0" smtClean="0">
                <a:latin typeface="HGPｺﾞｼｯｸM" pitchFamily="50" charset="-128"/>
                <a:ea typeface="HGPｺﾞｼｯｸM" pitchFamily="50" charset="-128"/>
              </a:rPr>
              <a:t>）</a:t>
            </a:r>
            <a:endParaRPr lang="en-US" altLang="ja-JP" sz="1600" dirty="0" smtClean="0">
              <a:latin typeface="HGPｺﾞｼｯｸM" pitchFamily="50" charset="-128"/>
              <a:ea typeface="HGPｺﾞｼｯｸM" pitchFamily="50" charset="-128"/>
            </a:endParaRPr>
          </a:p>
          <a:p>
            <a:pPr>
              <a:buNone/>
            </a:pPr>
            <a:r>
              <a:rPr lang="en-US" altLang="ja-JP" sz="1600" dirty="0" smtClean="0">
                <a:latin typeface="HGPｺﾞｼｯｸM" pitchFamily="50" charset="-128"/>
                <a:ea typeface="HGPｺﾞｼｯｸM" pitchFamily="50" charset="-128"/>
              </a:rPr>
              <a:t>				</a:t>
            </a:r>
            <a:r>
              <a:rPr lang="ja-JP" altLang="en-US" sz="1600" dirty="0" smtClean="0">
                <a:latin typeface="HGPｺﾞｼｯｸM" pitchFamily="50" charset="-128"/>
                <a:ea typeface="HGPｺﾞｼｯｸM" pitchFamily="50" charset="-128"/>
              </a:rPr>
              <a:t>湯舟</a:t>
            </a:r>
            <a:r>
              <a:rPr lang="ja-JP" altLang="en-US" sz="1600" dirty="0">
                <a:latin typeface="HGPｺﾞｼｯｸM" pitchFamily="50" charset="-128"/>
                <a:ea typeface="HGPｺﾞｼｯｸM" pitchFamily="50" charset="-128"/>
              </a:rPr>
              <a:t> </a:t>
            </a:r>
            <a:r>
              <a:rPr lang="ja-JP" altLang="en-US" sz="1600" dirty="0" smtClean="0">
                <a:latin typeface="HGPｺﾞｼｯｸM" pitchFamily="50" charset="-128"/>
                <a:ea typeface="HGPｺﾞｼｯｸM" pitchFamily="50" charset="-128"/>
              </a:rPr>
              <a:t>英一 （</a:t>
            </a:r>
            <a:r>
              <a:rPr lang="ja-JP" altLang="en-US" sz="1600" dirty="0">
                <a:latin typeface="HGPｺﾞｼｯｸM" pitchFamily="50" charset="-128"/>
                <a:ea typeface="HGPｺﾞｼｯｸM" pitchFamily="50" charset="-128"/>
              </a:rPr>
              <a:t>東洋大学）</a:t>
            </a:r>
          </a:p>
          <a:p>
            <a:pPr>
              <a:buNone/>
            </a:pPr>
            <a:endParaRPr lang="en-US" altLang="ja-JP" dirty="0" smtClean="0">
              <a:latin typeface="HGPｺﾞｼｯｸM" pitchFamily="50" charset="-128"/>
              <a:ea typeface="HGPｺﾞｼｯｸM" pitchFamily="50" charset="-128"/>
            </a:endParaRPr>
          </a:p>
          <a:p>
            <a:pPr>
              <a:buNone/>
            </a:pPr>
            <a:endParaRPr lang="en-US" altLang="ja-JP" dirty="0" smtClean="0">
              <a:latin typeface="HGPｺﾞｼｯｸM" pitchFamily="50" charset="-128"/>
              <a:ea typeface="HGPｺﾞｼｯｸM" pitchFamily="50" charset="-128"/>
            </a:endParaRPr>
          </a:p>
          <a:p>
            <a:pPr>
              <a:buNone/>
            </a:pPr>
            <a:endParaRPr lang="ja-JP" altLang="en-US" sz="800" dirty="0">
              <a:latin typeface="HGPｺﾞｼｯｸM" pitchFamily="50" charset="-128"/>
              <a:ea typeface="HGPｺﾞｼｯｸM" pitchFamily="50" charset="-128"/>
            </a:endParaRPr>
          </a:p>
          <a:p>
            <a:pPr algn="ctr">
              <a:buNone/>
            </a:pPr>
            <a:endParaRPr kumimoji="1" lang="ja-JP" altLang="en-US" sz="1600" dirty="0">
              <a:latin typeface="HGPｺﾞｼｯｸM" pitchFamily="50" charset="-128"/>
              <a:ea typeface="HGPｺﾞｼｯｸM" pitchFamily="50" charset="-128"/>
            </a:endParaRPr>
          </a:p>
        </p:txBody>
      </p:sp>
      <p:pic>
        <p:nvPicPr>
          <p:cNvPr id="6" name="Picture 2"/>
          <p:cNvPicPr>
            <a:picLocks noChangeAspect="1" noChangeArrowheads="1"/>
          </p:cNvPicPr>
          <p:nvPr/>
        </p:nvPicPr>
        <p:blipFill>
          <a:blip r:embed="rId2" cstate="print">
            <a:grayscl/>
          </a:blip>
          <a:srcRect/>
          <a:stretch>
            <a:fillRect/>
          </a:stretch>
        </p:blipFill>
        <p:spPr bwMode="auto">
          <a:xfrm>
            <a:off x="1331640" y="5013176"/>
            <a:ext cx="6482726" cy="714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74638"/>
            <a:ext cx="8229600" cy="1282154"/>
          </a:xfrm>
        </p:spPr>
        <p:txBody>
          <a:bodyPr>
            <a:normAutofit fontScale="90000"/>
          </a:bodyPr>
          <a:lstStyle/>
          <a:p>
            <a:r>
              <a:rPr kumimoji="1" lang="en-US" altLang="ja-JP" dirty="0" smtClean="0"/>
              <a:t>Capacity or Time?</a:t>
            </a:r>
            <a:br>
              <a:rPr kumimoji="1" lang="en-US" altLang="ja-JP" dirty="0" smtClean="0"/>
            </a:br>
            <a:r>
              <a:rPr lang="ja-JP" altLang="en-US" dirty="0" smtClean="0"/>
              <a:t> </a:t>
            </a:r>
            <a:r>
              <a:rPr lang="en-US" altLang="ja-JP" sz="2800" dirty="0" smtClean="0"/>
              <a:t>(</a:t>
            </a:r>
            <a:r>
              <a:rPr lang="ja-JP" altLang="en-US" sz="2400" dirty="0" smtClean="0"/>
              <a:t>容量制限か時間制限か？</a:t>
            </a:r>
            <a:r>
              <a:rPr lang="en-US" altLang="ja-JP" sz="2800" dirty="0" smtClean="0"/>
              <a:t>)</a:t>
            </a:r>
            <a:endParaRPr kumimoji="1" lang="ja-JP" altLang="en-US" sz="2800" dirty="0"/>
          </a:p>
        </p:txBody>
      </p:sp>
      <p:sp>
        <p:nvSpPr>
          <p:cNvPr id="6" name="コンテンツ プレースホルダ 5"/>
          <p:cNvSpPr>
            <a:spLocks noGrp="1"/>
          </p:cNvSpPr>
          <p:nvPr>
            <p:ph idx="1"/>
          </p:nvPr>
        </p:nvSpPr>
        <p:spPr/>
        <p:txBody>
          <a:bodyPr/>
          <a:lstStyle/>
          <a:p>
            <a:pPr>
              <a:buNone/>
            </a:pPr>
            <a:endParaRPr kumimoji="1" lang="en-US" altLang="ja-JP" dirty="0" smtClean="0"/>
          </a:p>
          <a:p>
            <a:pPr>
              <a:buNone/>
            </a:pPr>
            <a:r>
              <a:rPr lang="en-US" altLang="ja-JP" dirty="0"/>
              <a:t>	</a:t>
            </a:r>
            <a:endParaRPr lang="en-US" altLang="ja-JP" dirty="0" smtClean="0"/>
          </a:p>
          <a:p>
            <a:pPr>
              <a:buNone/>
            </a:pPr>
            <a:r>
              <a:rPr lang="en-US" altLang="ja-JP" dirty="0"/>
              <a:t>	</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74638"/>
            <a:ext cx="8229600" cy="1282154"/>
          </a:xfrm>
        </p:spPr>
        <p:txBody>
          <a:bodyPr>
            <a:normAutofit fontScale="90000"/>
          </a:bodyPr>
          <a:lstStyle/>
          <a:p>
            <a:r>
              <a:rPr kumimoji="1" lang="en-US" altLang="ja-JP" dirty="0" smtClean="0"/>
              <a:t>Capacity or Time?</a:t>
            </a:r>
            <a:br>
              <a:rPr kumimoji="1" lang="en-US" altLang="ja-JP" dirty="0" smtClean="0"/>
            </a:br>
            <a:r>
              <a:rPr lang="ja-JP" altLang="en-US" dirty="0" smtClean="0"/>
              <a:t> </a:t>
            </a:r>
            <a:r>
              <a:rPr lang="en-US" altLang="ja-JP" sz="2800" dirty="0" smtClean="0"/>
              <a:t>(</a:t>
            </a:r>
            <a:r>
              <a:rPr lang="ja-JP" altLang="en-US" sz="2400" dirty="0" smtClean="0"/>
              <a:t>容量制限か時間制限か？</a:t>
            </a:r>
            <a:r>
              <a:rPr lang="en-US" altLang="ja-JP" sz="2800" dirty="0" smtClean="0"/>
              <a:t>)</a:t>
            </a:r>
            <a:endParaRPr kumimoji="1" lang="ja-JP" altLang="en-US" sz="2800" dirty="0"/>
          </a:p>
        </p:txBody>
      </p:sp>
      <p:sp>
        <p:nvSpPr>
          <p:cNvPr id="6" name="コンテンツ プレースホルダ 5"/>
          <p:cNvSpPr>
            <a:spLocks noGrp="1"/>
          </p:cNvSpPr>
          <p:nvPr>
            <p:ph idx="1"/>
          </p:nvPr>
        </p:nvSpPr>
        <p:spPr/>
        <p:txBody>
          <a:bodyPr/>
          <a:lstStyle/>
          <a:p>
            <a:pPr>
              <a:buNone/>
            </a:pPr>
            <a:endParaRPr kumimoji="1" lang="en-US" altLang="ja-JP" dirty="0" smtClean="0"/>
          </a:p>
          <a:p>
            <a:pPr>
              <a:buNone/>
            </a:pPr>
            <a:r>
              <a:rPr lang="en-US" altLang="ja-JP" dirty="0"/>
              <a:t>	</a:t>
            </a:r>
            <a:endParaRPr lang="en-US" altLang="ja-JP" dirty="0" smtClean="0"/>
          </a:p>
          <a:p>
            <a:pPr>
              <a:buNone/>
            </a:pPr>
            <a:r>
              <a:rPr lang="en-US" altLang="ja-JP" dirty="0"/>
              <a:t>	</a:t>
            </a:r>
            <a:endParaRPr kumimoji="1" lang="ja-JP" altLang="en-US" dirty="0"/>
          </a:p>
        </p:txBody>
      </p:sp>
      <p:graphicFrame>
        <p:nvGraphicFramePr>
          <p:cNvPr id="7" name="表 6"/>
          <p:cNvGraphicFramePr>
            <a:graphicFrameLocks noGrp="1"/>
          </p:cNvGraphicFramePr>
          <p:nvPr/>
        </p:nvGraphicFramePr>
        <p:xfrm>
          <a:off x="785787" y="1785926"/>
          <a:ext cx="2571767" cy="4044496"/>
        </p:xfrm>
        <a:graphic>
          <a:graphicData uri="http://schemas.openxmlformats.org/drawingml/2006/table">
            <a:tbl>
              <a:tblPr firstRow="1" bandRow="1">
                <a:tableStyleId>{5C22544A-7EE6-4342-B048-85BDC9FD1C3A}</a:tableStyleId>
              </a:tblPr>
              <a:tblGrid>
                <a:gridCol w="2571767"/>
              </a:tblGrid>
              <a:tr h="549404">
                <a:tc>
                  <a:txBody>
                    <a:bodyPr/>
                    <a:lstStyle/>
                    <a:p>
                      <a:r>
                        <a:rPr kumimoji="1" lang="en-US" altLang="ja-JP" dirty="0" smtClean="0"/>
                        <a:t>Time</a:t>
                      </a:r>
                      <a:endParaRPr kumimoji="1" lang="ja-JP" altLang="en-US" dirty="0"/>
                    </a:p>
                  </a:txBody>
                  <a:tcPr/>
                </a:tc>
              </a:tr>
              <a:tr h="8079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800" kern="1200" dirty="0" err="1" smtClean="0">
                          <a:solidFill>
                            <a:schemeClr val="dk1"/>
                          </a:solidFill>
                          <a:latin typeface="+mn-lt"/>
                          <a:ea typeface="+mn-ea"/>
                          <a:cs typeface="+mn-cs"/>
                        </a:rPr>
                        <a:t>Baddeley</a:t>
                      </a:r>
                      <a:r>
                        <a:rPr kumimoji="1" lang="en-US" sz="1800" kern="1200" dirty="0" smtClean="0">
                          <a:solidFill>
                            <a:schemeClr val="dk1"/>
                          </a:solidFill>
                          <a:latin typeface="+mn-lt"/>
                          <a:ea typeface="+mn-ea"/>
                          <a:cs typeface="+mn-cs"/>
                        </a:rPr>
                        <a:t> et al.,</a:t>
                      </a:r>
                      <a:r>
                        <a:rPr kumimoji="1" lang="en-US" sz="1800" kern="1200" baseline="0" dirty="0" smtClean="0">
                          <a:solidFill>
                            <a:schemeClr val="dk1"/>
                          </a:solidFill>
                          <a:latin typeface="+mn-lt"/>
                          <a:ea typeface="+mn-ea"/>
                          <a:cs typeface="+mn-cs"/>
                        </a:rPr>
                        <a:t> </a:t>
                      </a:r>
                      <a:r>
                        <a:rPr kumimoji="1" lang="en-US" sz="1800" kern="1200" dirty="0" smtClean="0">
                          <a:solidFill>
                            <a:schemeClr val="dk1"/>
                          </a:solidFill>
                          <a:latin typeface="+mn-lt"/>
                          <a:ea typeface="+mn-ea"/>
                          <a:cs typeface="+mn-cs"/>
                        </a:rPr>
                        <a:t>1975</a:t>
                      </a:r>
                      <a:endParaRPr kumimoji="1" lang="ja-JP" altLang="en-US" dirty="0" smtClean="0"/>
                    </a:p>
                    <a:p>
                      <a:r>
                        <a:rPr kumimoji="1" lang="en-US" sz="1800" kern="1200" dirty="0" err="1" smtClean="0">
                          <a:solidFill>
                            <a:schemeClr val="dk1"/>
                          </a:solidFill>
                          <a:latin typeface="+mn-lt"/>
                          <a:ea typeface="+mn-ea"/>
                          <a:cs typeface="+mn-cs"/>
                        </a:rPr>
                        <a:t>Baddeley</a:t>
                      </a:r>
                      <a:r>
                        <a:rPr kumimoji="1" lang="en-US" sz="1800" kern="1200" dirty="0" smtClean="0">
                          <a:solidFill>
                            <a:schemeClr val="dk1"/>
                          </a:solidFill>
                          <a:latin typeface="+mn-lt"/>
                          <a:ea typeface="+mn-ea"/>
                          <a:cs typeface="+mn-cs"/>
                        </a:rPr>
                        <a:t> &amp; Hitch</a:t>
                      </a:r>
                      <a:r>
                        <a:rPr kumimoji="1" lang="en-US" sz="1800" kern="1200" baseline="0" dirty="0" smtClean="0">
                          <a:solidFill>
                            <a:schemeClr val="dk1"/>
                          </a:solidFill>
                          <a:latin typeface="+mn-lt"/>
                          <a:ea typeface="+mn-ea"/>
                          <a:cs typeface="+mn-cs"/>
                        </a:rPr>
                        <a:t>, </a:t>
                      </a:r>
                      <a:r>
                        <a:rPr kumimoji="1" lang="en-US" sz="1800" kern="1200" dirty="0" smtClean="0">
                          <a:solidFill>
                            <a:schemeClr val="dk1"/>
                          </a:solidFill>
                          <a:latin typeface="+mn-lt"/>
                          <a:ea typeface="+mn-ea"/>
                          <a:cs typeface="+mn-cs"/>
                        </a:rPr>
                        <a:t>1976</a:t>
                      </a:r>
                      <a:endParaRPr kumimoji="1" lang="ja-JP" altLang="en-US" dirty="0"/>
                    </a:p>
                  </a:txBody>
                  <a:tcPr/>
                </a:tc>
              </a:tr>
              <a:tr h="948286">
                <a:tc>
                  <a:txBody>
                    <a:bodyPr/>
                    <a:lstStyle/>
                    <a:p>
                      <a:r>
                        <a:rPr kumimoji="1" lang="en-US" sz="1800" kern="1200" dirty="0" err="1" smtClean="0">
                          <a:solidFill>
                            <a:schemeClr val="dk1"/>
                          </a:solidFill>
                          <a:latin typeface="+mn-lt"/>
                          <a:ea typeface="+mn-ea"/>
                          <a:cs typeface="+mn-cs"/>
                        </a:rPr>
                        <a:t>Baddeley</a:t>
                      </a:r>
                      <a:r>
                        <a:rPr kumimoji="1" lang="en-US" sz="1800" kern="1200" dirty="0" smtClean="0">
                          <a:solidFill>
                            <a:schemeClr val="dk1"/>
                          </a:solidFill>
                          <a:latin typeface="+mn-lt"/>
                          <a:ea typeface="+mn-ea"/>
                          <a:cs typeface="+mn-cs"/>
                        </a:rPr>
                        <a:t>, 2000</a:t>
                      </a:r>
                    </a:p>
                  </a:txBody>
                  <a:tcPr/>
                </a:tc>
              </a:tr>
              <a:tr h="549404">
                <a:tc>
                  <a:txBody>
                    <a:bodyPr/>
                    <a:lstStyle/>
                    <a:p>
                      <a:r>
                        <a:rPr kumimoji="1" lang="en-US" sz="1800" kern="1200" dirty="0" smtClean="0">
                          <a:solidFill>
                            <a:schemeClr val="dk1"/>
                          </a:solidFill>
                          <a:latin typeface="+mn-lt"/>
                          <a:ea typeface="+mn-ea"/>
                          <a:cs typeface="+mn-cs"/>
                        </a:rPr>
                        <a:t>Ellis and </a:t>
                      </a:r>
                      <a:r>
                        <a:rPr kumimoji="1" lang="en-US" sz="1800" kern="1200" dirty="0" err="1" smtClean="0">
                          <a:solidFill>
                            <a:schemeClr val="dk1"/>
                          </a:solidFill>
                          <a:latin typeface="+mn-lt"/>
                          <a:ea typeface="+mn-ea"/>
                          <a:cs typeface="+mn-cs"/>
                        </a:rPr>
                        <a:t>Hennelly</a:t>
                      </a:r>
                      <a:r>
                        <a:rPr kumimoji="1" lang="en-US" sz="1800" kern="1200" dirty="0" smtClean="0">
                          <a:solidFill>
                            <a:schemeClr val="dk1"/>
                          </a:solidFill>
                          <a:latin typeface="+mn-lt"/>
                          <a:ea typeface="+mn-ea"/>
                          <a:cs typeface="+mn-cs"/>
                        </a:rPr>
                        <a:t>, 1980</a:t>
                      </a:r>
                      <a:endParaRPr kumimoji="1" lang="ja-JP" altLang="en-US" dirty="0"/>
                    </a:p>
                  </a:txBody>
                  <a:tcPr/>
                </a:tc>
              </a:tr>
              <a:tr h="549404">
                <a:tc>
                  <a:txBody>
                    <a:bodyPr/>
                    <a:lstStyle/>
                    <a:p>
                      <a:r>
                        <a:rPr kumimoji="1" lang="en-US" sz="1800" kern="1200" dirty="0" err="1" smtClean="0">
                          <a:solidFill>
                            <a:schemeClr val="dk1"/>
                          </a:solidFill>
                          <a:latin typeface="+mn-lt"/>
                          <a:ea typeface="+mn-ea"/>
                          <a:cs typeface="+mn-cs"/>
                        </a:rPr>
                        <a:t>Naveh</a:t>
                      </a:r>
                      <a:r>
                        <a:rPr kumimoji="1" lang="en-US" sz="1800" kern="1200" dirty="0" smtClean="0">
                          <a:solidFill>
                            <a:schemeClr val="dk1"/>
                          </a:solidFill>
                          <a:latin typeface="+mn-lt"/>
                          <a:ea typeface="+mn-ea"/>
                          <a:cs typeface="+mn-cs"/>
                        </a:rPr>
                        <a:t>-Benjamin &amp;</a:t>
                      </a:r>
                      <a:r>
                        <a:rPr kumimoji="1" lang="en-US" sz="1800" kern="1200" baseline="0" dirty="0" smtClean="0">
                          <a:solidFill>
                            <a:schemeClr val="dk1"/>
                          </a:solidFill>
                          <a:latin typeface="+mn-lt"/>
                          <a:ea typeface="+mn-ea"/>
                          <a:cs typeface="+mn-cs"/>
                        </a:rPr>
                        <a:t> </a:t>
                      </a:r>
                      <a:r>
                        <a:rPr kumimoji="1" lang="en-US" sz="1800" kern="1200" dirty="0" smtClean="0">
                          <a:solidFill>
                            <a:schemeClr val="dk1"/>
                          </a:solidFill>
                          <a:latin typeface="+mn-lt"/>
                          <a:ea typeface="+mn-ea"/>
                          <a:cs typeface="+mn-cs"/>
                        </a:rPr>
                        <a:t>Ayres, 1986</a:t>
                      </a:r>
                      <a:endParaRPr kumimoji="1" lang="ja-JP" altLang="en-US" dirty="0"/>
                    </a:p>
                  </a:txBody>
                  <a:tcPr/>
                </a:tc>
              </a:tr>
              <a:tr h="549404">
                <a:tc>
                  <a:txBody>
                    <a:bodyPr/>
                    <a:lstStyle/>
                    <a:p>
                      <a:r>
                        <a:rPr kumimoji="1" lang="en-US" sz="1800" kern="1200" dirty="0" smtClean="0">
                          <a:solidFill>
                            <a:schemeClr val="dk1"/>
                          </a:solidFill>
                          <a:latin typeface="+mn-lt"/>
                          <a:ea typeface="+mn-ea"/>
                          <a:cs typeface="+mn-cs"/>
                        </a:rPr>
                        <a:t>Stigler et al., 1986</a:t>
                      </a:r>
                      <a:endParaRPr kumimoji="1" lang="ja-JP" altLang="en-US"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74638"/>
            <a:ext cx="8229600" cy="1282154"/>
          </a:xfrm>
        </p:spPr>
        <p:txBody>
          <a:bodyPr>
            <a:normAutofit fontScale="90000"/>
          </a:bodyPr>
          <a:lstStyle/>
          <a:p>
            <a:r>
              <a:rPr kumimoji="1" lang="en-US" altLang="ja-JP" dirty="0" smtClean="0"/>
              <a:t>Capacity or Time?</a:t>
            </a:r>
            <a:br>
              <a:rPr kumimoji="1" lang="en-US" altLang="ja-JP" dirty="0" smtClean="0"/>
            </a:br>
            <a:r>
              <a:rPr lang="ja-JP" altLang="en-US" dirty="0" smtClean="0"/>
              <a:t> </a:t>
            </a:r>
            <a:r>
              <a:rPr lang="en-US" altLang="ja-JP" sz="2800" dirty="0" smtClean="0"/>
              <a:t>(</a:t>
            </a:r>
            <a:r>
              <a:rPr lang="ja-JP" altLang="en-US" sz="2400" dirty="0" smtClean="0"/>
              <a:t>容量制限か時間制限か？</a:t>
            </a:r>
            <a:r>
              <a:rPr lang="en-US" altLang="ja-JP" sz="2800" dirty="0" smtClean="0"/>
              <a:t>)</a:t>
            </a:r>
            <a:endParaRPr kumimoji="1" lang="ja-JP" altLang="en-US" sz="2800" dirty="0"/>
          </a:p>
        </p:txBody>
      </p:sp>
      <p:sp>
        <p:nvSpPr>
          <p:cNvPr id="6" name="コンテンツ プレースホルダ 5"/>
          <p:cNvSpPr>
            <a:spLocks noGrp="1"/>
          </p:cNvSpPr>
          <p:nvPr>
            <p:ph idx="1"/>
          </p:nvPr>
        </p:nvSpPr>
        <p:spPr/>
        <p:txBody>
          <a:bodyPr/>
          <a:lstStyle/>
          <a:p>
            <a:pPr>
              <a:buNone/>
            </a:pPr>
            <a:endParaRPr kumimoji="1" lang="en-US" altLang="ja-JP" dirty="0" smtClean="0"/>
          </a:p>
          <a:p>
            <a:pPr>
              <a:buNone/>
            </a:pPr>
            <a:r>
              <a:rPr lang="en-US" altLang="ja-JP" dirty="0"/>
              <a:t>	</a:t>
            </a:r>
            <a:endParaRPr lang="en-US" altLang="ja-JP" dirty="0" smtClean="0"/>
          </a:p>
          <a:p>
            <a:pPr>
              <a:buNone/>
            </a:pPr>
            <a:r>
              <a:rPr lang="en-US" altLang="ja-JP" dirty="0"/>
              <a:t>	</a:t>
            </a:r>
            <a:endParaRPr kumimoji="1" lang="ja-JP" altLang="en-US" dirty="0"/>
          </a:p>
        </p:txBody>
      </p:sp>
      <p:graphicFrame>
        <p:nvGraphicFramePr>
          <p:cNvPr id="7" name="表 6"/>
          <p:cNvGraphicFramePr>
            <a:graphicFrameLocks noGrp="1"/>
          </p:cNvGraphicFramePr>
          <p:nvPr/>
        </p:nvGraphicFramePr>
        <p:xfrm>
          <a:off x="785787" y="1785926"/>
          <a:ext cx="5143536" cy="4044496"/>
        </p:xfrm>
        <a:graphic>
          <a:graphicData uri="http://schemas.openxmlformats.org/drawingml/2006/table">
            <a:tbl>
              <a:tblPr firstRow="1" bandRow="1">
                <a:tableStyleId>{5C22544A-7EE6-4342-B048-85BDC9FD1C3A}</a:tableStyleId>
              </a:tblPr>
              <a:tblGrid>
                <a:gridCol w="2571767"/>
                <a:gridCol w="2571769"/>
              </a:tblGrid>
              <a:tr h="549404">
                <a:tc>
                  <a:txBody>
                    <a:bodyPr/>
                    <a:lstStyle/>
                    <a:p>
                      <a:r>
                        <a:rPr kumimoji="1" lang="en-US" altLang="ja-JP" dirty="0" smtClean="0"/>
                        <a:t>Time</a:t>
                      </a:r>
                      <a:endParaRPr kumimoji="1" lang="ja-JP" altLang="en-US" dirty="0"/>
                    </a:p>
                  </a:txBody>
                  <a:tcPr/>
                </a:tc>
                <a:tc>
                  <a:txBody>
                    <a:bodyPr/>
                    <a:lstStyle/>
                    <a:p>
                      <a:r>
                        <a:rPr kumimoji="1" lang="en-US" altLang="ja-JP" dirty="0" smtClean="0"/>
                        <a:t>Capacity</a:t>
                      </a:r>
                      <a:endParaRPr kumimoji="1" lang="ja-JP" altLang="en-US" dirty="0"/>
                    </a:p>
                  </a:txBody>
                  <a:tcPr/>
                </a:tc>
              </a:tr>
              <a:tr h="8079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800" kern="1200" dirty="0" err="1" smtClean="0">
                          <a:solidFill>
                            <a:schemeClr val="dk1"/>
                          </a:solidFill>
                          <a:latin typeface="+mn-lt"/>
                          <a:ea typeface="+mn-ea"/>
                          <a:cs typeface="+mn-cs"/>
                        </a:rPr>
                        <a:t>Baddeley</a:t>
                      </a:r>
                      <a:r>
                        <a:rPr kumimoji="1" lang="en-US" sz="1800" kern="1200" dirty="0" smtClean="0">
                          <a:solidFill>
                            <a:schemeClr val="dk1"/>
                          </a:solidFill>
                          <a:latin typeface="+mn-lt"/>
                          <a:ea typeface="+mn-ea"/>
                          <a:cs typeface="+mn-cs"/>
                        </a:rPr>
                        <a:t> et al.,</a:t>
                      </a:r>
                      <a:r>
                        <a:rPr kumimoji="1" lang="en-US" sz="1800" kern="1200" baseline="0" dirty="0" smtClean="0">
                          <a:solidFill>
                            <a:schemeClr val="dk1"/>
                          </a:solidFill>
                          <a:latin typeface="+mn-lt"/>
                          <a:ea typeface="+mn-ea"/>
                          <a:cs typeface="+mn-cs"/>
                        </a:rPr>
                        <a:t> </a:t>
                      </a:r>
                      <a:r>
                        <a:rPr kumimoji="1" lang="en-US" sz="1800" kern="1200" dirty="0" smtClean="0">
                          <a:solidFill>
                            <a:schemeClr val="dk1"/>
                          </a:solidFill>
                          <a:latin typeface="+mn-lt"/>
                          <a:ea typeface="+mn-ea"/>
                          <a:cs typeface="+mn-cs"/>
                        </a:rPr>
                        <a:t>1975</a:t>
                      </a:r>
                      <a:endParaRPr kumimoji="1" lang="ja-JP" altLang="en-US" dirty="0" smtClean="0"/>
                    </a:p>
                    <a:p>
                      <a:r>
                        <a:rPr kumimoji="1" lang="en-US" sz="1800" kern="1200" dirty="0" err="1" smtClean="0">
                          <a:solidFill>
                            <a:schemeClr val="dk1"/>
                          </a:solidFill>
                          <a:latin typeface="+mn-lt"/>
                          <a:ea typeface="+mn-ea"/>
                          <a:cs typeface="+mn-cs"/>
                        </a:rPr>
                        <a:t>Baddeley</a:t>
                      </a:r>
                      <a:r>
                        <a:rPr kumimoji="1" lang="en-US" sz="1800" kern="1200" dirty="0" smtClean="0">
                          <a:solidFill>
                            <a:schemeClr val="dk1"/>
                          </a:solidFill>
                          <a:latin typeface="+mn-lt"/>
                          <a:ea typeface="+mn-ea"/>
                          <a:cs typeface="+mn-cs"/>
                        </a:rPr>
                        <a:t> &amp; Hitch</a:t>
                      </a:r>
                      <a:r>
                        <a:rPr kumimoji="1" lang="en-US" sz="1800" kern="1200" baseline="0" dirty="0" smtClean="0">
                          <a:solidFill>
                            <a:schemeClr val="dk1"/>
                          </a:solidFill>
                          <a:latin typeface="+mn-lt"/>
                          <a:ea typeface="+mn-ea"/>
                          <a:cs typeface="+mn-cs"/>
                        </a:rPr>
                        <a:t>, </a:t>
                      </a:r>
                      <a:r>
                        <a:rPr kumimoji="1" lang="en-US" sz="1800" kern="1200" dirty="0" smtClean="0">
                          <a:solidFill>
                            <a:schemeClr val="dk1"/>
                          </a:solidFill>
                          <a:latin typeface="+mn-lt"/>
                          <a:ea typeface="+mn-ea"/>
                          <a:cs typeface="+mn-cs"/>
                        </a:rPr>
                        <a:t>1976</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Miller,</a:t>
                      </a:r>
                      <a:r>
                        <a:rPr kumimoji="1" lang="en-US" altLang="ja-JP" baseline="0" dirty="0" smtClean="0"/>
                        <a:t> </a:t>
                      </a:r>
                      <a:r>
                        <a:rPr kumimoji="1" lang="en-US" altLang="ja-JP" dirty="0" smtClean="0"/>
                        <a:t>1956</a:t>
                      </a:r>
                    </a:p>
                    <a:p>
                      <a:r>
                        <a:rPr lang="en-US" altLang="ja-JP" dirty="0" smtClean="0"/>
                        <a:t> Magical number 7±2</a:t>
                      </a:r>
                      <a:endParaRPr kumimoji="1" lang="ja-JP" altLang="en-US" dirty="0"/>
                    </a:p>
                  </a:txBody>
                  <a:tcPr/>
                </a:tc>
              </a:tr>
              <a:tr h="948286">
                <a:tc>
                  <a:txBody>
                    <a:bodyPr/>
                    <a:lstStyle/>
                    <a:p>
                      <a:r>
                        <a:rPr kumimoji="1" lang="en-US" sz="1800" kern="1200" dirty="0" err="1" smtClean="0">
                          <a:solidFill>
                            <a:schemeClr val="dk1"/>
                          </a:solidFill>
                          <a:latin typeface="+mn-lt"/>
                          <a:ea typeface="+mn-ea"/>
                          <a:cs typeface="+mn-cs"/>
                        </a:rPr>
                        <a:t>Baddeley</a:t>
                      </a:r>
                      <a:r>
                        <a:rPr kumimoji="1" lang="en-US" sz="1800" kern="1200" dirty="0" smtClean="0">
                          <a:solidFill>
                            <a:schemeClr val="dk1"/>
                          </a:solidFill>
                          <a:latin typeface="+mn-lt"/>
                          <a:ea typeface="+mn-ea"/>
                          <a:cs typeface="+mn-cs"/>
                        </a:rPr>
                        <a:t>, 2000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Cowan,</a:t>
                      </a:r>
                      <a:r>
                        <a:rPr kumimoji="1" lang="en-US" altLang="ja-JP" baseline="0" dirty="0" smtClean="0"/>
                        <a:t> </a:t>
                      </a:r>
                      <a:r>
                        <a:rPr kumimoji="1" lang="en-US" altLang="ja-JP" dirty="0" smtClean="0"/>
                        <a:t>2001</a:t>
                      </a:r>
                    </a:p>
                    <a:p>
                      <a:r>
                        <a:rPr lang="en-US" dirty="0" smtClean="0"/>
                        <a:t>Magical number 4</a:t>
                      </a:r>
                      <a:endParaRPr kumimoji="1" lang="ja-JP" altLang="en-US" dirty="0"/>
                    </a:p>
                  </a:txBody>
                  <a:tcPr/>
                </a:tc>
              </a:tr>
              <a:tr h="549404">
                <a:tc>
                  <a:txBody>
                    <a:bodyPr/>
                    <a:lstStyle/>
                    <a:p>
                      <a:r>
                        <a:rPr kumimoji="1" lang="en-US" sz="1800" kern="1200" dirty="0" smtClean="0">
                          <a:solidFill>
                            <a:schemeClr val="dk1"/>
                          </a:solidFill>
                          <a:latin typeface="+mn-lt"/>
                          <a:ea typeface="+mn-ea"/>
                          <a:cs typeface="+mn-cs"/>
                        </a:rPr>
                        <a:t>Ellis and </a:t>
                      </a:r>
                      <a:r>
                        <a:rPr kumimoji="1" lang="en-US" sz="1800" kern="1200" dirty="0" err="1" smtClean="0">
                          <a:solidFill>
                            <a:schemeClr val="dk1"/>
                          </a:solidFill>
                          <a:latin typeface="+mn-lt"/>
                          <a:ea typeface="+mn-ea"/>
                          <a:cs typeface="+mn-cs"/>
                        </a:rPr>
                        <a:t>Hennelly</a:t>
                      </a:r>
                      <a:r>
                        <a:rPr kumimoji="1" lang="en-US" sz="1800" kern="1200" dirty="0" smtClean="0">
                          <a:solidFill>
                            <a:schemeClr val="dk1"/>
                          </a:solidFill>
                          <a:latin typeface="+mn-lt"/>
                          <a:ea typeface="+mn-ea"/>
                          <a:cs typeface="+mn-cs"/>
                        </a:rPr>
                        <a:t>, 1980</a:t>
                      </a:r>
                      <a:endParaRPr kumimoji="1" lang="ja-JP" altLang="en-US" dirty="0"/>
                    </a:p>
                  </a:txBody>
                  <a:tcPr/>
                </a:tc>
                <a:tc>
                  <a:txBody>
                    <a:bodyPr/>
                    <a:lstStyle/>
                    <a:p>
                      <a:endParaRPr kumimoji="1" lang="ja-JP" altLang="en-US" dirty="0"/>
                    </a:p>
                  </a:txBody>
                  <a:tcPr/>
                </a:tc>
              </a:tr>
              <a:tr h="549404">
                <a:tc>
                  <a:txBody>
                    <a:bodyPr/>
                    <a:lstStyle/>
                    <a:p>
                      <a:r>
                        <a:rPr kumimoji="1" lang="en-US" sz="1800" kern="1200" dirty="0" err="1" smtClean="0">
                          <a:solidFill>
                            <a:schemeClr val="dk1"/>
                          </a:solidFill>
                          <a:latin typeface="+mn-lt"/>
                          <a:ea typeface="+mn-ea"/>
                          <a:cs typeface="+mn-cs"/>
                        </a:rPr>
                        <a:t>Naveh</a:t>
                      </a:r>
                      <a:r>
                        <a:rPr kumimoji="1" lang="en-US" sz="1800" kern="1200" dirty="0" smtClean="0">
                          <a:solidFill>
                            <a:schemeClr val="dk1"/>
                          </a:solidFill>
                          <a:latin typeface="+mn-lt"/>
                          <a:ea typeface="+mn-ea"/>
                          <a:cs typeface="+mn-cs"/>
                        </a:rPr>
                        <a:t>-Benjamin &amp;</a:t>
                      </a:r>
                      <a:r>
                        <a:rPr kumimoji="1" lang="en-US" sz="1800" kern="1200" baseline="0" dirty="0" smtClean="0">
                          <a:solidFill>
                            <a:schemeClr val="dk1"/>
                          </a:solidFill>
                          <a:latin typeface="+mn-lt"/>
                          <a:ea typeface="+mn-ea"/>
                          <a:cs typeface="+mn-cs"/>
                        </a:rPr>
                        <a:t> </a:t>
                      </a:r>
                      <a:r>
                        <a:rPr kumimoji="1" lang="en-US" sz="1800" kern="1200" dirty="0" smtClean="0">
                          <a:solidFill>
                            <a:schemeClr val="dk1"/>
                          </a:solidFill>
                          <a:latin typeface="+mn-lt"/>
                          <a:ea typeface="+mn-ea"/>
                          <a:cs typeface="+mn-cs"/>
                        </a:rPr>
                        <a:t>Ayres, 1986</a:t>
                      </a:r>
                      <a:endParaRPr kumimoji="1" lang="ja-JP" altLang="en-US" dirty="0"/>
                    </a:p>
                  </a:txBody>
                  <a:tcPr/>
                </a:tc>
                <a:tc>
                  <a:txBody>
                    <a:bodyPr/>
                    <a:lstStyle/>
                    <a:p>
                      <a:endParaRPr kumimoji="1" lang="ja-JP" altLang="en-US"/>
                    </a:p>
                  </a:txBody>
                  <a:tcPr/>
                </a:tc>
              </a:tr>
              <a:tr h="549404">
                <a:tc>
                  <a:txBody>
                    <a:bodyPr/>
                    <a:lstStyle/>
                    <a:p>
                      <a:r>
                        <a:rPr kumimoji="1" lang="en-US" sz="1800" kern="1200" dirty="0" smtClean="0">
                          <a:solidFill>
                            <a:schemeClr val="dk1"/>
                          </a:solidFill>
                          <a:latin typeface="+mn-lt"/>
                          <a:ea typeface="+mn-ea"/>
                          <a:cs typeface="+mn-cs"/>
                        </a:rPr>
                        <a:t>Stigler et al., 1986</a:t>
                      </a:r>
                      <a:endParaRPr kumimoji="1" lang="ja-JP" altLang="en-US" dirty="0"/>
                    </a:p>
                  </a:txBody>
                  <a:tcPr/>
                </a:tc>
                <a:tc>
                  <a:txBody>
                    <a:bodyPr/>
                    <a:lstStyle/>
                    <a:p>
                      <a:endParaRPr kumimoji="1" lang="ja-JP" altLang="en-US"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274638"/>
            <a:ext cx="8229600" cy="1282154"/>
          </a:xfrm>
        </p:spPr>
        <p:txBody>
          <a:bodyPr>
            <a:normAutofit fontScale="90000"/>
          </a:bodyPr>
          <a:lstStyle/>
          <a:p>
            <a:r>
              <a:rPr kumimoji="1" lang="en-US" altLang="ja-JP" dirty="0" smtClean="0"/>
              <a:t>Capacity or Time?</a:t>
            </a:r>
            <a:br>
              <a:rPr kumimoji="1" lang="en-US" altLang="ja-JP" dirty="0" smtClean="0"/>
            </a:br>
            <a:r>
              <a:rPr lang="ja-JP" altLang="en-US" dirty="0" smtClean="0"/>
              <a:t> </a:t>
            </a:r>
            <a:r>
              <a:rPr lang="en-US" altLang="ja-JP" sz="2800" dirty="0" smtClean="0"/>
              <a:t>(</a:t>
            </a:r>
            <a:r>
              <a:rPr lang="ja-JP" altLang="en-US" sz="2400" dirty="0" smtClean="0"/>
              <a:t>容量制限か時間制限か？</a:t>
            </a:r>
            <a:r>
              <a:rPr lang="en-US" altLang="ja-JP" sz="2800" dirty="0" smtClean="0"/>
              <a:t>)</a:t>
            </a:r>
            <a:endParaRPr kumimoji="1" lang="ja-JP" altLang="en-US" sz="2800" dirty="0"/>
          </a:p>
        </p:txBody>
      </p:sp>
      <p:sp>
        <p:nvSpPr>
          <p:cNvPr id="6" name="コンテンツ プレースホルダ 5"/>
          <p:cNvSpPr>
            <a:spLocks noGrp="1"/>
          </p:cNvSpPr>
          <p:nvPr>
            <p:ph idx="1"/>
          </p:nvPr>
        </p:nvSpPr>
        <p:spPr/>
        <p:txBody>
          <a:bodyPr/>
          <a:lstStyle/>
          <a:p>
            <a:pPr>
              <a:buNone/>
            </a:pPr>
            <a:endParaRPr kumimoji="1" lang="en-US" altLang="ja-JP" dirty="0" smtClean="0"/>
          </a:p>
          <a:p>
            <a:pPr>
              <a:buNone/>
            </a:pPr>
            <a:r>
              <a:rPr lang="en-US" altLang="ja-JP" dirty="0"/>
              <a:t>	</a:t>
            </a:r>
            <a:endParaRPr lang="en-US" altLang="ja-JP" dirty="0" smtClean="0"/>
          </a:p>
          <a:p>
            <a:pPr>
              <a:buNone/>
            </a:pPr>
            <a:r>
              <a:rPr lang="en-US" altLang="ja-JP" dirty="0"/>
              <a:t>	</a:t>
            </a:r>
            <a:endParaRPr kumimoji="1" lang="ja-JP" altLang="en-US" dirty="0"/>
          </a:p>
        </p:txBody>
      </p:sp>
      <p:graphicFrame>
        <p:nvGraphicFramePr>
          <p:cNvPr id="7" name="表 6"/>
          <p:cNvGraphicFramePr>
            <a:graphicFrameLocks noGrp="1"/>
          </p:cNvGraphicFramePr>
          <p:nvPr/>
        </p:nvGraphicFramePr>
        <p:xfrm>
          <a:off x="785787" y="1785926"/>
          <a:ext cx="7715303" cy="4044496"/>
        </p:xfrm>
        <a:graphic>
          <a:graphicData uri="http://schemas.openxmlformats.org/drawingml/2006/table">
            <a:tbl>
              <a:tblPr firstRow="1" bandRow="1">
                <a:tableStyleId>{5C22544A-7EE6-4342-B048-85BDC9FD1C3A}</a:tableStyleId>
              </a:tblPr>
              <a:tblGrid>
                <a:gridCol w="2571767"/>
                <a:gridCol w="2571769"/>
                <a:gridCol w="2571767"/>
              </a:tblGrid>
              <a:tr h="549404">
                <a:tc>
                  <a:txBody>
                    <a:bodyPr/>
                    <a:lstStyle/>
                    <a:p>
                      <a:r>
                        <a:rPr kumimoji="1" lang="en-US" altLang="ja-JP" dirty="0" smtClean="0"/>
                        <a:t>Time</a:t>
                      </a:r>
                      <a:endParaRPr kumimoji="1" lang="ja-JP" altLang="en-US" dirty="0"/>
                    </a:p>
                  </a:txBody>
                  <a:tcPr/>
                </a:tc>
                <a:tc>
                  <a:txBody>
                    <a:bodyPr/>
                    <a:lstStyle/>
                    <a:p>
                      <a:r>
                        <a:rPr kumimoji="1" lang="en-US" altLang="ja-JP" dirty="0" smtClean="0"/>
                        <a:t>Capacity</a:t>
                      </a:r>
                      <a:endParaRPr kumimoji="1" lang="ja-JP" altLang="en-US" dirty="0"/>
                    </a:p>
                  </a:txBody>
                  <a:tcPr/>
                </a:tc>
                <a:tc>
                  <a:txBody>
                    <a:bodyPr/>
                    <a:lstStyle/>
                    <a:p>
                      <a:r>
                        <a:rPr kumimoji="1" lang="en-US" altLang="ja-JP" dirty="0" smtClean="0"/>
                        <a:t>Interference</a:t>
                      </a:r>
                      <a:endParaRPr kumimoji="1" lang="ja-JP" altLang="en-US" dirty="0"/>
                    </a:p>
                  </a:txBody>
                  <a:tcPr/>
                </a:tc>
              </a:tr>
              <a:tr h="8079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800" kern="1200" dirty="0" err="1" smtClean="0">
                          <a:solidFill>
                            <a:schemeClr val="dk1"/>
                          </a:solidFill>
                          <a:latin typeface="+mn-lt"/>
                          <a:ea typeface="+mn-ea"/>
                          <a:cs typeface="+mn-cs"/>
                        </a:rPr>
                        <a:t>Baddeley</a:t>
                      </a:r>
                      <a:r>
                        <a:rPr kumimoji="1" lang="en-US" sz="1800" kern="1200" dirty="0" smtClean="0">
                          <a:solidFill>
                            <a:schemeClr val="dk1"/>
                          </a:solidFill>
                          <a:latin typeface="+mn-lt"/>
                          <a:ea typeface="+mn-ea"/>
                          <a:cs typeface="+mn-cs"/>
                        </a:rPr>
                        <a:t> et al.,</a:t>
                      </a:r>
                      <a:r>
                        <a:rPr kumimoji="1" lang="en-US" sz="1800" kern="1200" baseline="0" dirty="0" smtClean="0">
                          <a:solidFill>
                            <a:schemeClr val="dk1"/>
                          </a:solidFill>
                          <a:latin typeface="+mn-lt"/>
                          <a:ea typeface="+mn-ea"/>
                          <a:cs typeface="+mn-cs"/>
                        </a:rPr>
                        <a:t> </a:t>
                      </a:r>
                      <a:r>
                        <a:rPr kumimoji="1" lang="en-US" sz="1800" kern="1200" dirty="0" smtClean="0">
                          <a:solidFill>
                            <a:schemeClr val="dk1"/>
                          </a:solidFill>
                          <a:latin typeface="+mn-lt"/>
                          <a:ea typeface="+mn-ea"/>
                          <a:cs typeface="+mn-cs"/>
                        </a:rPr>
                        <a:t>1975</a:t>
                      </a:r>
                      <a:endParaRPr kumimoji="1" lang="ja-JP" altLang="en-US" dirty="0" smtClean="0"/>
                    </a:p>
                    <a:p>
                      <a:r>
                        <a:rPr kumimoji="1" lang="en-US" sz="1800" kern="1200" dirty="0" err="1" smtClean="0">
                          <a:solidFill>
                            <a:schemeClr val="dk1"/>
                          </a:solidFill>
                          <a:latin typeface="+mn-lt"/>
                          <a:ea typeface="+mn-ea"/>
                          <a:cs typeface="+mn-cs"/>
                        </a:rPr>
                        <a:t>Baddeley</a:t>
                      </a:r>
                      <a:r>
                        <a:rPr kumimoji="1" lang="en-US" sz="1800" kern="1200" dirty="0" smtClean="0">
                          <a:solidFill>
                            <a:schemeClr val="dk1"/>
                          </a:solidFill>
                          <a:latin typeface="+mn-lt"/>
                          <a:ea typeface="+mn-ea"/>
                          <a:cs typeface="+mn-cs"/>
                        </a:rPr>
                        <a:t> &amp; Hitch</a:t>
                      </a:r>
                      <a:r>
                        <a:rPr kumimoji="1" lang="en-US" sz="1800" kern="1200" baseline="0" dirty="0" smtClean="0">
                          <a:solidFill>
                            <a:schemeClr val="dk1"/>
                          </a:solidFill>
                          <a:latin typeface="+mn-lt"/>
                          <a:ea typeface="+mn-ea"/>
                          <a:cs typeface="+mn-cs"/>
                        </a:rPr>
                        <a:t>, </a:t>
                      </a:r>
                      <a:r>
                        <a:rPr kumimoji="1" lang="en-US" sz="1800" kern="1200" dirty="0" smtClean="0">
                          <a:solidFill>
                            <a:schemeClr val="dk1"/>
                          </a:solidFill>
                          <a:latin typeface="+mn-lt"/>
                          <a:ea typeface="+mn-ea"/>
                          <a:cs typeface="+mn-cs"/>
                        </a:rPr>
                        <a:t>1976</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Miller,</a:t>
                      </a:r>
                      <a:r>
                        <a:rPr kumimoji="1" lang="en-US" altLang="ja-JP" baseline="0" dirty="0" smtClean="0"/>
                        <a:t> </a:t>
                      </a:r>
                      <a:r>
                        <a:rPr kumimoji="1" lang="en-US" altLang="ja-JP" dirty="0" smtClean="0"/>
                        <a:t>1956</a:t>
                      </a:r>
                    </a:p>
                    <a:p>
                      <a:r>
                        <a:rPr lang="en-US" altLang="ja-JP" dirty="0" smtClean="0"/>
                        <a:t> Magical number 7±2</a:t>
                      </a:r>
                      <a:endParaRPr kumimoji="1" lang="ja-JP" altLang="en-US" dirty="0"/>
                    </a:p>
                  </a:txBody>
                  <a:tcPr/>
                </a:tc>
                <a:tc>
                  <a:txBody>
                    <a:bodyPr/>
                    <a:lstStyle/>
                    <a:p>
                      <a:r>
                        <a:rPr kumimoji="1" lang="en-US" sz="1800" kern="1200" dirty="0" err="1" smtClean="0">
                          <a:solidFill>
                            <a:schemeClr val="dk1"/>
                          </a:solidFill>
                          <a:latin typeface="+mn-lt"/>
                          <a:ea typeface="+mn-ea"/>
                          <a:cs typeface="+mn-cs"/>
                        </a:rPr>
                        <a:t>Baqrrouillet</a:t>
                      </a:r>
                      <a:r>
                        <a:rPr kumimoji="1" lang="en-US" sz="1800" kern="1200" dirty="0" smtClean="0">
                          <a:solidFill>
                            <a:schemeClr val="dk1"/>
                          </a:solidFill>
                          <a:latin typeface="+mn-lt"/>
                          <a:ea typeface="+mn-ea"/>
                          <a:cs typeface="+mn-cs"/>
                        </a:rPr>
                        <a:t> et al., 2004</a:t>
                      </a:r>
                      <a:endParaRPr kumimoji="1" lang="ja-JP" altLang="en-US" dirty="0"/>
                    </a:p>
                  </a:txBody>
                  <a:tcPr/>
                </a:tc>
              </a:tr>
              <a:tr h="948286">
                <a:tc>
                  <a:txBody>
                    <a:bodyPr/>
                    <a:lstStyle/>
                    <a:p>
                      <a:r>
                        <a:rPr kumimoji="1" lang="en-US" sz="1800" kern="1200" dirty="0" err="1" smtClean="0">
                          <a:solidFill>
                            <a:schemeClr val="dk1"/>
                          </a:solidFill>
                          <a:latin typeface="+mn-lt"/>
                          <a:ea typeface="+mn-ea"/>
                          <a:cs typeface="+mn-cs"/>
                        </a:rPr>
                        <a:t>Baddeley</a:t>
                      </a:r>
                      <a:r>
                        <a:rPr kumimoji="1" lang="en-US" sz="1800" kern="1200" dirty="0" smtClean="0">
                          <a:solidFill>
                            <a:schemeClr val="dk1"/>
                          </a:solidFill>
                          <a:latin typeface="+mn-lt"/>
                          <a:ea typeface="+mn-ea"/>
                          <a:cs typeface="+mn-cs"/>
                        </a:rPr>
                        <a:t>, 2000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Cowan,</a:t>
                      </a:r>
                      <a:r>
                        <a:rPr kumimoji="1" lang="en-US" altLang="ja-JP" baseline="0" dirty="0" smtClean="0"/>
                        <a:t> </a:t>
                      </a:r>
                      <a:r>
                        <a:rPr kumimoji="1" lang="en-US" altLang="ja-JP" dirty="0" smtClean="0"/>
                        <a:t>2001</a:t>
                      </a:r>
                    </a:p>
                    <a:p>
                      <a:r>
                        <a:rPr lang="en-US" dirty="0" smtClean="0"/>
                        <a:t>Magical number 4</a:t>
                      </a:r>
                      <a:endParaRPr kumimoji="1" lang="ja-JP" altLang="en-US" dirty="0"/>
                    </a:p>
                  </a:txBody>
                  <a:tcPr/>
                </a:tc>
                <a:tc>
                  <a:txBody>
                    <a:bodyPr/>
                    <a:lstStyle/>
                    <a:p>
                      <a:r>
                        <a:rPr kumimoji="1" lang="en-US" sz="1800" kern="1200" dirty="0" smtClean="0">
                          <a:solidFill>
                            <a:schemeClr val="dk1"/>
                          </a:solidFill>
                          <a:latin typeface="+mn-lt"/>
                          <a:ea typeface="+mn-ea"/>
                          <a:cs typeface="+mn-cs"/>
                        </a:rPr>
                        <a:t>Cowan &amp; </a:t>
                      </a:r>
                      <a:r>
                        <a:rPr kumimoji="1" lang="en-US" sz="1800" kern="1200" dirty="0" err="1" smtClean="0">
                          <a:solidFill>
                            <a:schemeClr val="dk1"/>
                          </a:solidFill>
                          <a:latin typeface="+mn-lt"/>
                          <a:ea typeface="+mn-ea"/>
                          <a:cs typeface="+mn-cs"/>
                        </a:rPr>
                        <a:t>AuBuchon</a:t>
                      </a:r>
                      <a:r>
                        <a:rPr kumimoji="1" lang="en-US" sz="1800" kern="1200" dirty="0" smtClean="0">
                          <a:solidFill>
                            <a:schemeClr val="dk1"/>
                          </a:solidFill>
                          <a:latin typeface="+mn-lt"/>
                          <a:ea typeface="+mn-ea"/>
                          <a:cs typeface="+mn-cs"/>
                        </a:rPr>
                        <a:t>, 2008</a:t>
                      </a:r>
                      <a:endParaRPr kumimoji="1" lang="ja-JP" altLang="en-US" dirty="0"/>
                    </a:p>
                  </a:txBody>
                  <a:tcPr/>
                </a:tc>
              </a:tr>
              <a:tr h="549404">
                <a:tc>
                  <a:txBody>
                    <a:bodyPr/>
                    <a:lstStyle/>
                    <a:p>
                      <a:r>
                        <a:rPr kumimoji="1" lang="en-US" sz="1800" kern="1200" dirty="0" smtClean="0">
                          <a:solidFill>
                            <a:schemeClr val="dk1"/>
                          </a:solidFill>
                          <a:latin typeface="+mn-lt"/>
                          <a:ea typeface="+mn-ea"/>
                          <a:cs typeface="+mn-cs"/>
                        </a:rPr>
                        <a:t>Ellis and </a:t>
                      </a:r>
                      <a:r>
                        <a:rPr kumimoji="1" lang="en-US" sz="1800" kern="1200" dirty="0" err="1" smtClean="0">
                          <a:solidFill>
                            <a:schemeClr val="dk1"/>
                          </a:solidFill>
                          <a:latin typeface="+mn-lt"/>
                          <a:ea typeface="+mn-ea"/>
                          <a:cs typeface="+mn-cs"/>
                        </a:rPr>
                        <a:t>Hennelly</a:t>
                      </a:r>
                      <a:r>
                        <a:rPr kumimoji="1" lang="en-US" sz="1800" kern="1200" dirty="0" smtClean="0">
                          <a:solidFill>
                            <a:schemeClr val="dk1"/>
                          </a:solidFill>
                          <a:latin typeface="+mn-lt"/>
                          <a:ea typeface="+mn-ea"/>
                          <a:cs typeface="+mn-cs"/>
                        </a:rPr>
                        <a:t>, 1980</a:t>
                      </a:r>
                      <a:endParaRPr kumimoji="1" lang="ja-JP" altLang="en-US" dirty="0"/>
                    </a:p>
                  </a:txBody>
                  <a:tcPr/>
                </a:tc>
                <a:tc>
                  <a:txBody>
                    <a:bodyPr/>
                    <a:lstStyle/>
                    <a:p>
                      <a:endParaRPr kumimoji="1" lang="ja-JP" altLang="en-US" dirty="0"/>
                    </a:p>
                  </a:txBody>
                  <a:tcPr/>
                </a:tc>
                <a:tc>
                  <a:txBody>
                    <a:bodyPr/>
                    <a:lstStyle/>
                    <a:p>
                      <a:r>
                        <a:rPr kumimoji="1" lang="en-US" sz="1800" kern="1200" dirty="0" smtClean="0">
                          <a:solidFill>
                            <a:schemeClr val="dk1"/>
                          </a:solidFill>
                          <a:latin typeface="+mn-lt"/>
                          <a:ea typeface="+mn-ea"/>
                          <a:cs typeface="+mn-cs"/>
                        </a:rPr>
                        <a:t>Cowan et al., 2006</a:t>
                      </a:r>
                      <a:endParaRPr kumimoji="1" lang="ja-JP" altLang="en-US" dirty="0"/>
                    </a:p>
                  </a:txBody>
                  <a:tcPr/>
                </a:tc>
              </a:tr>
              <a:tr h="549404">
                <a:tc>
                  <a:txBody>
                    <a:bodyPr/>
                    <a:lstStyle/>
                    <a:p>
                      <a:r>
                        <a:rPr kumimoji="1" lang="en-US" sz="1800" kern="1200" dirty="0" err="1" smtClean="0">
                          <a:solidFill>
                            <a:schemeClr val="dk1"/>
                          </a:solidFill>
                          <a:latin typeface="+mn-lt"/>
                          <a:ea typeface="+mn-ea"/>
                          <a:cs typeface="+mn-cs"/>
                        </a:rPr>
                        <a:t>Naveh</a:t>
                      </a:r>
                      <a:r>
                        <a:rPr kumimoji="1" lang="en-US" sz="1800" kern="1200" dirty="0" smtClean="0">
                          <a:solidFill>
                            <a:schemeClr val="dk1"/>
                          </a:solidFill>
                          <a:latin typeface="+mn-lt"/>
                          <a:ea typeface="+mn-ea"/>
                          <a:cs typeface="+mn-cs"/>
                        </a:rPr>
                        <a:t>-Benjamin &amp;</a:t>
                      </a:r>
                      <a:r>
                        <a:rPr kumimoji="1" lang="en-US" sz="1800" kern="1200" baseline="0" dirty="0" smtClean="0">
                          <a:solidFill>
                            <a:schemeClr val="dk1"/>
                          </a:solidFill>
                          <a:latin typeface="+mn-lt"/>
                          <a:ea typeface="+mn-ea"/>
                          <a:cs typeface="+mn-cs"/>
                        </a:rPr>
                        <a:t> </a:t>
                      </a:r>
                      <a:r>
                        <a:rPr kumimoji="1" lang="en-US" sz="1800" kern="1200" dirty="0" smtClean="0">
                          <a:solidFill>
                            <a:schemeClr val="dk1"/>
                          </a:solidFill>
                          <a:latin typeface="+mn-lt"/>
                          <a:ea typeface="+mn-ea"/>
                          <a:cs typeface="+mn-cs"/>
                        </a:rPr>
                        <a:t>Ayres, 1986</a:t>
                      </a:r>
                      <a:endParaRPr kumimoji="1" lang="ja-JP" altLang="en-US" dirty="0"/>
                    </a:p>
                  </a:txBody>
                  <a:tcPr/>
                </a:tc>
                <a:tc>
                  <a:txBody>
                    <a:bodyPr/>
                    <a:lstStyle/>
                    <a:p>
                      <a:endParaRPr kumimoji="1" lang="ja-JP" altLang="en-US"/>
                    </a:p>
                  </a:txBody>
                  <a:tcPr/>
                </a:tc>
                <a:tc>
                  <a:txBody>
                    <a:bodyPr/>
                    <a:lstStyle/>
                    <a:p>
                      <a:r>
                        <a:rPr kumimoji="1" lang="en-US" sz="1800" kern="1200" dirty="0" err="1" smtClean="0">
                          <a:solidFill>
                            <a:schemeClr val="dk1"/>
                          </a:solidFill>
                          <a:latin typeface="+mn-lt"/>
                          <a:ea typeface="+mn-ea"/>
                          <a:cs typeface="+mn-cs"/>
                        </a:rPr>
                        <a:t>Lewandosky</a:t>
                      </a:r>
                      <a:r>
                        <a:rPr kumimoji="1" lang="en-US" sz="1800" kern="1200" dirty="0" smtClean="0">
                          <a:solidFill>
                            <a:schemeClr val="dk1"/>
                          </a:solidFill>
                          <a:latin typeface="+mn-lt"/>
                          <a:ea typeface="+mn-ea"/>
                          <a:cs typeface="+mn-cs"/>
                        </a:rPr>
                        <a:t> et al., 2004</a:t>
                      </a:r>
                      <a:endParaRPr kumimoji="1" lang="ja-JP" altLang="en-US" dirty="0"/>
                    </a:p>
                  </a:txBody>
                  <a:tcPr/>
                </a:tc>
              </a:tr>
              <a:tr h="549404">
                <a:tc>
                  <a:txBody>
                    <a:bodyPr/>
                    <a:lstStyle/>
                    <a:p>
                      <a:r>
                        <a:rPr kumimoji="1" lang="en-US" sz="1800" kern="1200" dirty="0" smtClean="0">
                          <a:solidFill>
                            <a:schemeClr val="dk1"/>
                          </a:solidFill>
                          <a:latin typeface="+mn-lt"/>
                          <a:ea typeface="+mn-ea"/>
                          <a:cs typeface="+mn-cs"/>
                        </a:rPr>
                        <a:t>Stigler et al., 1986</a:t>
                      </a:r>
                      <a:endParaRPr kumimoji="1" lang="ja-JP" altLang="en-US" dirty="0"/>
                    </a:p>
                  </a:txBody>
                  <a:tcPr/>
                </a:tc>
                <a:tc>
                  <a:txBody>
                    <a:bodyPr/>
                    <a:lstStyle/>
                    <a:p>
                      <a:endParaRPr kumimoji="1" lang="ja-JP" altLang="en-US" dirty="0"/>
                    </a:p>
                  </a:txBody>
                  <a:tcPr/>
                </a:tc>
                <a:tc>
                  <a:txBody>
                    <a:bodyPr/>
                    <a:lstStyle/>
                    <a:p>
                      <a:r>
                        <a:rPr kumimoji="1" lang="en-US" sz="1800" kern="1200" dirty="0" smtClean="0">
                          <a:solidFill>
                            <a:schemeClr val="dk1"/>
                          </a:solidFill>
                          <a:latin typeface="+mn-lt"/>
                          <a:ea typeface="+mn-ea"/>
                          <a:cs typeface="+mn-cs"/>
                        </a:rPr>
                        <a:t>Saito &amp; Miyake, 2004</a:t>
                      </a:r>
                      <a:endParaRPr kumimoji="1" lang="ja-JP" altLang="en-US"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t>先行研究のまとめと問題点</a:t>
            </a:r>
            <a:endParaRPr kumimoji="1" lang="ja-JP" altLang="en-US" sz="3200" dirty="0"/>
          </a:p>
        </p:txBody>
      </p:sp>
      <p:sp>
        <p:nvSpPr>
          <p:cNvPr id="3" name="コンテンツ プレースホルダ 2"/>
          <p:cNvSpPr>
            <a:spLocks noGrp="1"/>
          </p:cNvSpPr>
          <p:nvPr>
            <p:ph idx="1"/>
          </p:nvPr>
        </p:nvSpPr>
        <p:spPr/>
        <p:txBody>
          <a:bodyPr>
            <a:noAutofit/>
          </a:bodyPr>
          <a:lstStyle/>
          <a:p>
            <a:r>
              <a:rPr lang="ja-JP" altLang="en-US" sz="2400" dirty="0" smtClean="0"/>
              <a:t>ヒトの知覚と短期記憶に関わる認知機構には時間制限があり，それらは多くの研究で概ね</a:t>
            </a:r>
            <a:r>
              <a:rPr lang="en-US" altLang="ja-JP" sz="2400" dirty="0" smtClean="0"/>
              <a:t>2 </a:t>
            </a:r>
            <a:r>
              <a:rPr lang="ja-JP" altLang="en-US" sz="2400" dirty="0" smtClean="0"/>
              <a:t>秒～</a:t>
            </a:r>
            <a:r>
              <a:rPr lang="en-US" altLang="ja-JP" sz="2400" dirty="0" smtClean="0"/>
              <a:t>3 </a:t>
            </a:r>
            <a:r>
              <a:rPr lang="ja-JP" altLang="en-US" sz="2400" dirty="0" smtClean="0"/>
              <a:t>秒であった。</a:t>
            </a:r>
            <a:endParaRPr lang="en-US" altLang="ja-JP" sz="2400" dirty="0" smtClean="0"/>
          </a:p>
          <a:p>
            <a:r>
              <a:rPr lang="ja-JP" altLang="en-US" sz="2400" dirty="0" smtClean="0"/>
              <a:t>これらの数値は，被験者数が限られた記憶テストや心理学実験から得られた数値であり，現実の世界をそのまま観察し写像した数値ではない。</a:t>
            </a:r>
            <a:endParaRPr lang="en-US" altLang="ja-JP" sz="2400" dirty="0" smtClean="0"/>
          </a:p>
          <a:p>
            <a:r>
              <a:rPr lang="ja-JP" altLang="en-US" sz="2400" dirty="0" smtClean="0"/>
              <a:t>上述の研究での数値の多くは短期記憶の限界であり，並行処理が行われる時の数値は若干下がることも予想できる。</a:t>
            </a:r>
            <a:endParaRPr lang="en-US" altLang="ja-JP" sz="2400" dirty="0" smtClean="0"/>
          </a:p>
          <a:p>
            <a:pPr algn="ctr">
              <a:buNone/>
            </a:pPr>
            <a:r>
              <a:rPr lang="ja-JP" altLang="en-US" sz="2400" dirty="0" smtClean="0"/>
              <a:t>↓</a:t>
            </a:r>
            <a:endParaRPr lang="en-US" altLang="ja-JP" sz="2400" dirty="0" smtClean="0"/>
          </a:p>
          <a:p>
            <a:pPr algn="ctr">
              <a:buNone/>
            </a:pPr>
            <a:r>
              <a:rPr lang="ja-JP" altLang="en-US" sz="2400" dirty="0" smtClean="0"/>
              <a:t>音声データベース解析による数値の検証</a:t>
            </a:r>
            <a:endParaRPr lang="ja-JP" alt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b="1" dirty="0" smtClean="0"/>
              <a:t>3. </a:t>
            </a:r>
            <a:r>
              <a:rPr lang="ja-JP" altLang="en-US" sz="3200" b="1" dirty="0" smtClean="0"/>
              <a:t>方法</a:t>
            </a:r>
            <a:endParaRPr kumimoji="1" lang="ja-JP" altLang="en-US" sz="3200" dirty="0"/>
          </a:p>
        </p:txBody>
      </p:sp>
      <p:sp>
        <p:nvSpPr>
          <p:cNvPr id="3" name="コンテンツ プレースホルダ 2"/>
          <p:cNvSpPr>
            <a:spLocks noGrp="1"/>
          </p:cNvSpPr>
          <p:nvPr>
            <p:ph idx="1"/>
          </p:nvPr>
        </p:nvSpPr>
        <p:spPr/>
        <p:txBody>
          <a:bodyPr>
            <a:normAutofit/>
          </a:bodyPr>
          <a:lstStyle/>
          <a:p>
            <a:r>
              <a:rPr lang="ja-JP" altLang="en-US" sz="2400" dirty="0" smtClean="0"/>
              <a:t>ミント音声教育研究所が語学教育指導者用に作成した英語フレージング音声教材の中から，一定時間（十数秒）以上連続し，スクリプトが正確なもの</a:t>
            </a:r>
            <a:r>
              <a:rPr lang="en-US" altLang="ja-JP" sz="2400" dirty="0" smtClean="0"/>
              <a:t>42 </a:t>
            </a:r>
            <a:r>
              <a:rPr lang="ja-JP" altLang="en-US" sz="2400" dirty="0" smtClean="0"/>
              <a:t>作品（主に米語による，映画，教科書朗読，ニュース放送，演説，朗読，歌謡，韻文など）の音声解析により作成した</a:t>
            </a:r>
            <a:r>
              <a:rPr lang="en-US" altLang="ja-JP" sz="2400" dirty="0" smtClean="0"/>
              <a:t>47,260 </a:t>
            </a:r>
            <a:r>
              <a:rPr lang="ja-JP" altLang="en-US" sz="2400" dirty="0" smtClean="0"/>
              <a:t>の</a:t>
            </a:r>
            <a:r>
              <a:rPr lang="en-US" altLang="ja-JP" sz="2400" dirty="0" smtClean="0"/>
              <a:t>Breath Group</a:t>
            </a:r>
            <a:r>
              <a:rPr lang="ja-JP" altLang="en-US" sz="2400" dirty="0" smtClean="0"/>
              <a:t>（</a:t>
            </a:r>
            <a:r>
              <a:rPr lang="en-US" altLang="ja-JP" sz="2400" dirty="0" smtClean="0"/>
              <a:t>1,628 </a:t>
            </a:r>
            <a:r>
              <a:rPr lang="ja-JP" altLang="en-US" sz="2400" dirty="0" smtClean="0"/>
              <a:t>分，約</a:t>
            </a:r>
            <a:r>
              <a:rPr lang="en-US" altLang="ja-JP" sz="2400" dirty="0" smtClean="0"/>
              <a:t>27 </a:t>
            </a:r>
            <a:r>
              <a:rPr lang="ja-JP" altLang="en-US" sz="2400" dirty="0" smtClean="0"/>
              <a:t>時間）を解析した。</a:t>
            </a:r>
            <a:endParaRPr lang="en-US" altLang="ja-JP" sz="2400" dirty="0" smtClean="0"/>
          </a:p>
          <a:p>
            <a:endParaRPr lang="en-US" altLang="ja-JP" sz="800" dirty="0" smtClean="0"/>
          </a:p>
          <a:p>
            <a:r>
              <a:rPr lang="en-US" altLang="ja-JP" sz="2400" dirty="0" smtClean="0"/>
              <a:t>Breath Group </a:t>
            </a:r>
            <a:r>
              <a:rPr lang="ja-JP" altLang="en-US" sz="2400" dirty="0" err="1" smtClean="0"/>
              <a:t>の抽</a:t>
            </a:r>
            <a:r>
              <a:rPr lang="ja-JP" altLang="en-US" sz="2400" dirty="0" smtClean="0"/>
              <a:t>出方法</a:t>
            </a:r>
          </a:p>
          <a:p>
            <a:pPr>
              <a:buNone/>
            </a:pPr>
            <a:r>
              <a:rPr lang="en-US" altLang="ja-JP" sz="2400" dirty="0" smtClean="0"/>
              <a:t>	</a:t>
            </a:r>
            <a:r>
              <a:rPr lang="ja-JP" altLang="en-US" sz="2400" dirty="0" smtClean="0"/>
              <a:t>音声切り出しは，無音区間の初期値を</a:t>
            </a:r>
            <a:r>
              <a:rPr lang="en-US" altLang="ja-JP" sz="2400" dirty="0" smtClean="0"/>
              <a:t>0.1 </a:t>
            </a:r>
            <a:r>
              <a:rPr lang="ja-JP" altLang="en-US" sz="2400" dirty="0" smtClean="0"/>
              <a:t>秒，音量閾値</a:t>
            </a:r>
            <a:r>
              <a:rPr lang="en-US" altLang="ja-JP" sz="2400" dirty="0" smtClean="0"/>
              <a:t>SNR= </a:t>
            </a:r>
            <a:r>
              <a:rPr lang="ja-JP" altLang="en-US" sz="2400" dirty="0" smtClean="0"/>
              <a:t>約</a:t>
            </a:r>
            <a:r>
              <a:rPr lang="en-US" altLang="ja-JP" sz="2400" dirty="0" smtClean="0"/>
              <a:t>50db </a:t>
            </a:r>
            <a:r>
              <a:rPr lang="ja-JP" altLang="en-US" sz="2400" dirty="0" smtClean="0"/>
              <a:t>として自動抽出した後，言語情報による手動の分割処理を施した。</a:t>
            </a:r>
            <a:endParaRPr kumimoji="1" lang="ja-JP" alt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b="1" dirty="0" smtClean="0"/>
              <a:t>4. </a:t>
            </a:r>
            <a:r>
              <a:rPr lang="ja-JP" altLang="en-US" sz="3200" b="1" dirty="0" smtClean="0"/>
              <a:t>結果</a:t>
            </a:r>
            <a:endParaRPr kumimoji="1" lang="ja-JP" altLang="en-US" sz="3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57237" y="1934369"/>
            <a:ext cx="7629525"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b="1" dirty="0" smtClean="0"/>
              <a:t>4. 1. </a:t>
            </a:r>
            <a:r>
              <a:rPr lang="ja-JP" altLang="en-US" sz="3200" b="1" dirty="0" smtClean="0"/>
              <a:t>データ分布</a:t>
            </a:r>
            <a:endParaRPr kumimoji="1" lang="ja-JP" altLang="en-US" sz="3200" dirty="0"/>
          </a:p>
        </p:txBody>
      </p:sp>
      <p:sp>
        <p:nvSpPr>
          <p:cNvPr id="3" name="コンテンツ プレースホルダ 2"/>
          <p:cNvSpPr>
            <a:spLocks noGrp="1"/>
          </p:cNvSpPr>
          <p:nvPr>
            <p:ph idx="1"/>
          </p:nvPr>
        </p:nvSpPr>
        <p:spPr>
          <a:xfrm>
            <a:off x="457200" y="1600200"/>
            <a:ext cx="8229600" cy="4925144"/>
          </a:xfrm>
        </p:spPr>
        <p:txBody>
          <a:bodyPr/>
          <a:lstStyle/>
          <a:p>
            <a:r>
              <a:rPr lang="ja-JP" altLang="en-US" sz="2400" dirty="0" smtClean="0"/>
              <a:t>平均</a:t>
            </a:r>
            <a:r>
              <a:rPr lang="en-US" altLang="ja-JP" sz="2400" dirty="0" smtClean="0"/>
              <a:t>2.066 </a:t>
            </a:r>
            <a:r>
              <a:rPr lang="ja-JP" altLang="en-US" sz="2400" dirty="0" smtClean="0"/>
              <a:t>秒，最大</a:t>
            </a:r>
            <a:r>
              <a:rPr lang="en-US" altLang="ja-JP" sz="2400" dirty="0" smtClean="0"/>
              <a:t>12.147 </a:t>
            </a:r>
            <a:r>
              <a:rPr lang="ja-JP" altLang="en-US" sz="2400" dirty="0" smtClean="0"/>
              <a:t>秒，最小</a:t>
            </a:r>
            <a:r>
              <a:rPr lang="en-US" altLang="ja-JP" sz="2400" dirty="0" smtClean="0"/>
              <a:t>0.160 </a:t>
            </a:r>
            <a:r>
              <a:rPr lang="ja-JP" altLang="en-US" sz="2400" dirty="0" smtClean="0"/>
              <a:t>秒，標準偏差</a:t>
            </a:r>
            <a:r>
              <a:rPr lang="en-US" altLang="ja-JP" sz="2400" dirty="0" smtClean="0"/>
              <a:t>1.003</a:t>
            </a:r>
            <a:r>
              <a:rPr lang="ja-JP" altLang="en-US" sz="2400" dirty="0" err="1" smtClean="0"/>
              <a:t>，</a:t>
            </a:r>
            <a:r>
              <a:rPr lang="ja-JP" altLang="en-US" sz="2400" dirty="0" smtClean="0"/>
              <a:t>全体の</a:t>
            </a:r>
            <a:r>
              <a:rPr lang="en-US" altLang="ja-JP" sz="2400" dirty="0" smtClean="0"/>
              <a:t>84%</a:t>
            </a:r>
            <a:r>
              <a:rPr lang="ja-JP" altLang="en-US" sz="2400" dirty="0" smtClean="0"/>
              <a:t>が</a:t>
            </a:r>
            <a:r>
              <a:rPr lang="en-US" altLang="ja-JP" sz="2400" dirty="0" smtClean="0"/>
              <a:t>3 </a:t>
            </a:r>
            <a:r>
              <a:rPr lang="ja-JP" altLang="en-US" sz="2400" dirty="0" smtClean="0"/>
              <a:t>秒以下，平均単語数</a:t>
            </a:r>
            <a:r>
              <a:rPr lang="en-US" altLang="ja-JP" sz="2400" dirty="0" smtClean="0"/>
              <a:t>5.7 </a:t>
            </a:r>
            <a:r>
              <a:rPr lang="ja-JP" altLang="en-US" sz="2400" dirty="0" smtClean="0"/>
              <a:t>語</a:t>
            </a:r>
            <a:endParaRPr lang="en-US" altLang="ja-JP" dirty="0" smtClean="0"/>
          </a:p>
          <a:p>
            <a:endParaRPr kumimoji="1" lang="ja-JP" altLang="en-US" dirty="0"/>
          </a:p>
        </p:txBody>
      </p:sp>
      <p:pic>
        <p:nvPicPr>
          <p:cNvPr id="2051" name="Picture 3"/>
          <p:cNvPicPr>
            <a:picLocks noChangeAspect="1" noChangeArrowheads="1"/>
          </p:cNvPicPr>
          <p:nvPr/>
        </p:nvPicPr>
        <p:blipFill>
          <a:blip r:embed="rId2" cstate="print"/>
          <a:srcRect/>
          <a:stretch>
            <a:fillRect/>
          </a:stretch>
        </p:blipFill>
        <p:spPr bwMode="auto">
          <a:xfrm>
            <a:off x="2267744" y="2636912"/>
            <a:ext cx="5040560"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b="1" dirty="0" smtClean="0"/>
              <a:t>5. </a:t>
            </a:r>
            <a:r>
              <a:rPr lang="ja-JP" altLang="en-US" sz="3600" b="1" dirty="0" smtClean="0"/>
              <a:t>考察</a:t>
            </a:r>
            <a:endParaRPr kumimoji="1" lang="ja-JP" altLang="en-US" sz="3600" dirty="0"/>
          </a:p>
        </p:txBody>
      </p:sp>
      <p:pic>
        <p:nvPicPr>
          <p:cNvPr id="1027" name="Picture 3" descr="C:\Documents and Settings\Administrator\デスクトップ\data 050202-070707\photoes\Hong Kong for Omote\IMG_017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b="1" dirty="0" smtClean="0"/>
              <a:t>5. </a:t>
            </a:r>
            <a:r>
              <a:rPr lang="ja-JP" altLang="en-US" sz="3600" b="1" dirty="0" smtClean="0"/>
              <a:t>考察</a:t>
            </a:r>
            <a:endParaRPr kumimoji="1" lang="ja-JP" altLang="en-US" sz="3600" dirty="0"/>
          </a:p>
        </p:txBody>
      </p:sp>
      <p:pic>
        <p:nvPicPr>
          <p:cNvPr id="1026" name="Picture 2" descr="C:\Documents and Settings\Administrator\デスクトップ\data 050202-070707\photoes\Hong Kong for Omote\IMG_0169.JPG"/>
          <p:cNvPicPr>
            <a:picLocks noGrp="1" noChangeAspect="1" noChangeArrowheads="1"/>
          </p:cNvPicPr>
          <p:nvPr>
            <p:ph idx="1"/>
          </p:nvPr>
        </p:nvPicPr>
        <p:blipFill>
          <a:blip r:embed="rId2" cstate="print"/>
          <a:srcRect/>
          <a:stretch>
            <a:fillRect/>
          </a:stretch>
        </p:blipFill>
        <p:spPr bwMode="auto">
          <a:xfrm>
            <a:off x="1554692" y="1600200"/>
            <a:ext cx="6034617" cy="45259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b="1" dirty="0" smtClean="0"/>
              <a:t>0. </a:t>
            </a:r>
            <a:r>
              <a:rPr lang="ja-JP" altLang="en-US" sz="3200" b="1" dirty="0" smtClean="0"/>
              <a:t>研究の背景</a:t>
            </a:r>
            <a:endParaRPr kumimoji="1" lang="ja-JP" altLang="en-US" sz="3200" dirty="0"/>
          </a:p>
        </p:txBody>
      </p:sp>
      <p:sp>
        <p:nvSpPr>
          <p:cNvPr id="3" name="コンテンツ プレースホルダ 2"/>
          <p:cNvSpPr>
            <a:spLocks noGrp="1"/>
          </p:cNvSpPr>
          <p:nvPr>
            <p:ph idx="1"/>
          </p:nvPr>
        </p:nvSpPr>
        <p:spPr/>
        <p:txBody>
          <a:bodyPr>
            <a:noAutofit/>
          </a:bodyPr>
          <a:lstStyle/>
          <a:p>
            <a:r>
              <a:rPr lang="ja-JP" altLang="en-US" sz="2200" dirty="0" smtClean="0"/>
              <a:t>チャンク単位による読解訓練が読解スキルの向上に効果がある（</a:t>
            </a:r>
            <a:r>
              <a:rPr lang="en-US" altLang="ja-JP" sz="2200" dirty="0" err="1" smtClean="0"/>
              <a:t>Rasinski</a:t>
            </a:r>
            <a:r>
              <a:rPr lang="en-US" altLang="ja-JP" sz="2200" dirty="0" smtClean="0"/>
              <a:t>, 1989; 1990, Tan &amp; Nicholson, 1997, </a:t>
            </a:r>
            <a:r>
              <a:rPr lang="ja-JP" altLang="en-US" sz="2200" dirty="0" smtClean="0"/>
              <a:t>等）</a:t>
            </a:r>
            <a:endParaRPr lang="en-US" altLang="ja-JP" sz="2200" dirty="0" smtClean="0"/>
          </a:p>
          <a:p>
            <a:r>
              <a:rPr lang="ja-JP" altLang="en-US" sz="2200" dirty="0" smtClean="0"/>
              <a:t>「次のチャンクが順次現れる提示法」で初級学習者の読解速度を一時的に促進する傾向が確認された（</a:t>
            </a:r>
            <a:r>
              <a:rPr lang="en-US" altLang="ja-JP" sz="2200" i="1" dirty="0" smtClean="0"/>
              <a:t>F(3,36)=2.425, p=.07</a:t>
            </a:r>
            <a:r>
              <a:rPr lang="ja-JP" altLang="en-US" sz="2200" i="1" dirty="0" smtClean="0"/>
              <a:t>） </a:t>
            </a:r>
            <a:r>
              <a:rPr lang="en-US" altLang="ja-JP" sz="2200" dirty="0" smtClean="0"/>
              <a:t>(</a:t>
            </a:r>
            <a:r>
              <a:rPr lang="ja-JP" altLang="en-US" sz="2200" dirty="0" smtClean="0"/>
              <a:t>湯舟他</a:t>
            </a:r>
            <a:r>
              <a:rPr lang="en-US" altLang="ja-JP" sz="2200" dirty="0" smtClean="0"/>
              <a:t>, 2007)</a:t>
            </a:r>
            <a:endParaRPr lang="ja-JP" altLang="en-US" sz="2200" dirty="0" smtClean="0"/>
          </a:p>
          <a:p>
            <a:r>
              <a:rPr lang="en-US" altLang="ja-JP" sz="2200" dirty="0" smtClean="0"/>
              <a:t>4</a:t>
            </a:r>
            <a:r>
              <a:rPr lang="ja-JP" altLang="en-US" sz="2200" dirty="0" smtClean="0"/>
              <a:t>ヶ月にわたり</a:t>
            </a:r>
            <a:r>
              <a:rPr lang="en-US" altLang="ja-JP" sz="2200" dirty="0" smtClean="0"/>
              <a:t>CALL</a:t>
            </a:r>
            <a:r>
              <a:rPr lang="ja-JP" altLang="en-US" sz="2200" dirty="0" smtClean="0"/>
              <a:t>速読訓練を行った結果，「英文チャンクが順次現れ消える提示法」で，読解速度（</a:t>
            </a:r>
            <a:r>
              <a:rPr lang="en-US" altLang="ja-JP" sz="2200" i="1" dirty="0" smtClean="0"/>
              <a:t>t=2.18, </a:t>
            </a:r>
            <a:r>
              <a:rPr lang="en-US" altLang="ja-JP" sz="2200" i="1" dirty="0" err="1" smtClean="0"/>
              <a:t>df</a:t>
            </a:r>
            <a:r>
              <a:rPr lang="en-US" altLang="ja-JP" sz="2200" i="1" dirty="0" smtClean="0"/>
              <a:t>=21, p&lt;.05</a:t>
            </a:r>
            <a:r>
              <a:rPr lang="ja-JP" altLang="en-US" sz="2200" i="1" dirty="0" smtClean="0"/>
              <a:t>）</a:t>
            </a:r>
            <a:r>
              <a:rPr lang="ja-JP" altLang="en-US" sz="2200" dirty="0" smtClean="0"/>
              <a:t>と読解効率</a:t>
            </a:r>
            <a:r>
              <a:rPr lang="ja-JP" altLang="en-US" sz="2200" i="1" dirty="0" smtClean="0"/>
              <a:t>（</a:t>
            </a:r>
            <a:r>
              <a:rPr lang="en-US" altLang="ja-JP" sz="2200" i="1" dirty="0" smtClean="0"/>
              <a:t>t=2.30, </a:t>
            </a:r>
            <a:r>
              <a:rPr lang="en-US" altLang="ja-JP" sz="2200" i="1" dirty="0" err="1" smtClean="0"/>
              <a:t>df</a:t>
            </a:r>
            <a:r>
              <a:rPr lang="en-US" altLang="ja-JP" sz="2200" i="1" dirty="0" smtClean="0"/>
              <a:t>=21, p&lt;.05</a:t>
            </a:r>
            <a:r>
              <a:rPr lang="ja-JP" altLang="en-US" sz="2200" i="1" dirty="0" smtClean="0"/>
              <a:t>）</a:t>
            </a:r>
            <a:r>
              <a:rPr lang="ja-JP" altLang="en-US" sz="2200" dirty="0" smtClean="0"/>
              <a:t>に有意な学習効果が認められた（湯舟他</a:t>
            </a:r>
            <a:r>
              <a:rPr lang="en-US" altLang="ja-JP" sz="2200" dirty="0" smtClean="0"/>
              <a:t>, 2009</a:t>
            </a:r>
            <a:r>
              <a:rPr lang="ja-JP" altLang="en-US" sz="2200" dirty="0" smtClean="0"/>
              <a:t>）</a:t>
            </a:r>
            <a:endParaRPr lang="en-US" altLang="ja-JP" sz="2200" dirty="0" smtClean="0"/>
          </a:p>
          <a:p>
            <a:r>
              <a:rPr lang="ja-JP" altLang="en-US" sz="2200" dirty="0" smtClean="0"/>
              <a:t>長短異なるチャンク長で</a:t>
            </a:r>
            <a:r>
              <a:rPr lang="en-US" altLang="ja-JP" sz="2200" dirty="0" smtClean="0"/>
              <a:t>4</a:t>
            </a:r>
            <a:r>
              <a:rPr lang="ja-JP" altLang="en-US" sz="2200" dirty="0" smtClean="0"/>
              <a:t>ヶ月の速読訓練を行った結果，短いチャンク単位で訓練したグループの読解効率が最も顕著な伸び率（</a:t>
            </a:r>
            <a:r>
              <a:rPr lang="en-US" altLang="ja-JP" sz="2200" dirty="0" smtClean="0"/>
              <a:t>140%</a:t>
            </a:r>
            <a:r>
              <a:rPr lang="ja-JP" altLang="en-US" sz="2200" dirty="0" smtClean="0"/>
              <a:t>）を示した（神田他</a:t>
            </a:r>
            <a:r>
              <a:rPr lang="en-US" altLang="ja-JP" sz="2200" dirty="0" smtClean="0"/>
              <a:t>, 2009</a:t>
            </a:r>
            <a:r>
              <a:rPr lang="ja-JP" altLang="en-US" sz="2200" dirty="0" smtClean="0"/>
              <a:t>）。</a:t>
            </a:r>
            <a:endParaRPr kumimoji="1" lang="ja-JP" altLang="en-US" sz="2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38138"/>
          </a:xfrm>
        </p:spPr>
        <p:txBody>
          <a:bodyPr>
            <a:normAutofit/>
          </a:bodyPr>
          <a:lstStyle/>
          <a:p>
            <a:pPr>
              <a:lnSpc>
                <a:spcPct val="150000"/>
              </a:lnSpc>
            </a:pPr>
            <a:r>
              <a:rPr kumimoji="1" lang="en-US" altLang="ja-JP" sz="2800" dirty="0" smtClean="0"/>
              <a:t>5.1 </a:t>
            </a:r>
            <a:r>
              <a:rPr kumimoji="1" lang="ja-JP" altLang="en-US" sz="2800" dirty="0" smtClean="0"/>
              <a:t>呼吸の生理と性差</a:t>
            </a:r>
            <a:endParaRPr kumimoji="1" lang="ja-JP" altLang="en-US" sz="2800" dirty="0"/>
          </a:p>
        </p:txBody>
      </p:sp>
      <p:pic>
        <p:nvPicPr>
          <p:cNvPr id="4" name="コンテンツ プレースホルダ 3"/>
          <p:cNvPicPr>
            <a:picLocks noGrp="1"/>
          </p:cNvPicPr>
          <p:nvPr>
            <p:ph idx="1"/>
          </p:nvPr>
        </p:nvPicPr>
        <p:blipFill>
          <a:blip r:embed="rId2" cstate="print"/>
          <a:srcRect/>
          <a:stretch>
            <a:fillRect/>
          </a:stretch>
        </p:blipFill>
        <p:spPr bwMode="auto">
          <a:xfrm>
            <a:off x="642910" y="1714488"/>
            <a:ext cx="7786742" cy="1642504"/>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2339752" y="3429000"/>
            <a:ext cx="4333905" cy="2808312"/>
          </a:xfrm>
          <a:prstGeom prst="rect">
            <a:avLst/>
          </a:prstGeom>
          <a:noFill/>
          <a:ln w="9525">
            <a:noFill/>
            <a:miter lim="800000"/>
            <a:headEnd/>
            <a:tailEnd/>
          </a:ln>
        </p:spPr>
      </p:pic>
      <p:sp>
        <p:nvSpPr>
          <p:cNvPr id="6" name="正方形/長方形 5"/>
          <p:cNvSpPr/>
          <p:nvPr/>
        </p:nvSpPr>
        <p:spPr>
          <a:xfrm>
            <a:off x="5004048" y="3068960"/>
            <a:ext cx="2429191" cy="338554"/>
          </a:xfrm>
          <a:prstGeom prst="rect">
            <a:avLst/>
          </a:prstGeom>
        </p:spPr>
        <p:txBody>
          <a:bodyPr wrap="none">
            <a:spAutoFit/>
          </a:bodyPr>
          <a:lstStyle/>
          <a:p>
            <a:r>
              <a:rPr lang="ja-JP" altLang="en-US" sz="1600" dirty="0"/>
              <a:t>（効果量</a:t>
            </a:r>
            <a:r>
              <a:rPr lang="en-US" sz="1600" dirty="0"/>
              <a:t>Cohen’s </a:t>
            </a:r>
            <a:r>
              <a:rPr lang="en-US" sz="1600" i="1" dirty="0"/>
              <a:t>d</a:t>
            </a:r>
            <a:r>
              <a:rPr lang="en-US" sz="1600" dirty="0"/>
              <a:t>= 0.122</a:t>
            </a:r>
            <a:r>
              <a:rPr lang="ja-JP" altLang="en-US" sz="1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800" dirty="0" smtClean="0"/>
              <a:t>5.2 </a:t>
            </a:r>
            <a:r>
              <a:rPr kumimoji="1" lang="ja-JP" altLang="en-US" sz="2800" dirty="0" smtClean="0"/>
              <a:t>日本語の</a:t>
            </a:r>
            <a:r>
              <a:rPr kumimoji="1" lang="en-US" altLang="ja-JP" sz="2800" dirty="0" smtClean="0"/>
              <a:t>Breath Group</a:t>
            </a:r>
            <a:endParaRPr kumimoji="1" lang="ja-JP" altLang="en-US" sz="2800" dirty="0"/>
          </a:p>
        </p:txBody>
      </p:sp>
      <p:sp>
        <p:nvSpPr>
          <p:cNvPr id="3" name="コンテンツ プレースホルダ 2"/>
          <p:cNvSpPr>
            <a:spLocks noGrp="1"/>
          </p:cNvSpPr>
          <p:nvPr>
            <p:ph idx="1"/>
          </p:nvPr>
        </p:nvSpPr>
        <p:spPr/>
        <p:txBody>
          <a:bodyPr>
            <a:normAutofit/>
          </a:bodyPr>
          <a:lstStyle/>
          <a:p>
            <a:pPr>
              <a:buNone/>
            </a:pPr>
            <a:r>
              <a:rPr lang="en-US" altLang="ja-JP" sz="2000" dirty="0" smtClean="0"/>
              <a:t>	</a:t>
            </a:r>
            <a:r>
              <a:rPr lang="ja-JP" altLang="en-US" sz="2000" dirty="0" smtClean="0"/>
              <a:t>筆者</a:t>
            </a:r>
            <a:r>
              <a:rPr lang="ja-JP" altLang="en-US" sz="2000" dirty="0"/>
              <a:t>らによる日本語発話データベース分析でも同様の結果が</a:t>
            </a:r>
            <a:r>
              <a:rPr lang="ja-JP" altLang="en-US" sz="2000" dirty="0" smtClean="0"/>
              <a:t>得られた</a:t>
            </a:r>
            <a:r>
              <a:rPr lang="ja-JP" altLang="en-US" sz="2000" dirty="0" smtClean="0"/>
              <a:t>（</a:t>
            </a:r>
            <a:r>
              <a:rPr lang="en-US" altLang="ja-JP" sz="2000" dirty="0" smtClean="0"/>
              <a:t>BG </a:t>
            </a:r>
            <a:r>
              <a:rPr lang="ja-JP" altLang="en-US" sz="2000" dirty="0" smtClean="0"/>
              <a:t>の</a:t>
            </a:r>
            <a:r>
              <a:rPr lang="en-US" sz="2000" dirty="0" smtClean="0"/>
              <a:t>n</a:t>
            </a:r>
            <a:r>
              <a:rPr lang="en-US" sz="2000" dirty="0"/>
              <a:t>= </a:t>
            </a:r>
            <a:r>
              <a:rPr lang="en-US" sz="2000" dirty="0" smtClean="0"/>
              <a:t>765</a:t>
            </a:r>
            <a:r>
              <a:rPr lang="ja-JP" altLang="en-US" sz="2000" dirty="0" err="1" smtClean="0"/>
              <a:t>、</a:t>
            </a:r>
            <a:r>
              <a:rPr lang="ja-JP" altLang="en-US" sz="2000" dirty="0" smtClean="0"/>
              <a:t>平均</a:t>
            </a:r>
            <a:r>
              <a:rPr lang="en-US" sz="2000" dirty="0"/>
              <a:t>1.6</a:t>
            </a:r>
            <a:r>
              <a:rPr lang="ja-JP" altLang="en-US" sz="2000" dirty="0" smtClean="0"/>
              <a:t>秒、標準偏差</a:t>
            </a:r>
            <a:r>
              <a:rPr lang="en-US" sz="2000" dirty="0" smtClean="0"/>
              <a:t>0.661</a:t>
            </a:r>
            <a:r>
              <a:rPr lang="ja-JP" altLang="en-US" sz="2000" dirty="0" err="1" smtClean="0"/>
              <a:t>、</a:t>
            </a:r>
            <a:r>
              <a:rPr lang="en-US" sz="2000" dirty="0" smtClean="0"/>
              <a:t>98</a:t>
            </a:r>
            <a:r>
              <a:rPr lang="en-US" sz="2000" dirty="0"/>
              <a:t>%</a:t>
            </a:r>
            <a:r>
              <a:rPr lang="ja-JP" altLang="en-US" sz="2000" dirty="0"/>
              <a:t>が</a:t>
            </a:r>
            <a:r>
              <a:rPr lang="en-US" sz="2000" dirty="0"/>
              <a:t>3</a:t>
            </a:r>
            <a:r>
              <a:rPr lang="ja-JP" altLang="en-US" sz="2000" dirty="0"/>
              <a:t>秒以内</a:t>
            </a:r>
            <a:r>
              <a:rPr lang="ja-JP" altLang="en-US" sz="2000" dirty="0" smtClean="0"/>
              <a:t>）</a:t>
            </a:r>
            <a:endParaRPr lang="en-US" altLang="ja-JP" sz="2000" dirty="0" smtClean="0"/>
          </a:p>
          <a:p>
            <a:pPr>
              <a:buNone/>
            </a:pPr>
            <a:endParaRPr kumimoji="1" lang="en-US" altLang="ja-JP" sz="2000" dirty="0"/>
          </a:p>
          <a:p>
            <a:pPr>
              <a:buNone/>
            </a:pPr>
            <a:endParaRPr lang="en-US" altLang="ja-JP" sz="2000" dirty="0" smtClean="0"/>
          </a:p>
          <a:p>
            <a:pPr>
              <a:buNone/>
            </a:pPr>
            <a:endParaRPr kumimoji="1" lang="ja-JP" altLang="en-US" sz="2000" dirty="0"/>
          </a:p>
        </p:txBody>
      </p:sp>
      <p:pic>
        <p:nvPicPr>
          <p:cNvPr id="4098" name="Picture 2" descr="C:\Documents and Settings\EIICHI YUBUNE\デスクトップ\clip_image002.gif"/>
          <p:cNvPicPr>
            <a:picLocks noChangeAspect="1" noChangeArrowheads="1"/>
          </p:cNvPicPr>
          <p:nvPr/>
        </p:nvPicPr>
        <p:blipFill>
          <a:blip r:embed="rId2" cstate="print"/>
          <a:srcRect/>
          <a:stretch>
            <a:fillRect/>
          </a:stretch>
        </p:blipFill>
        <p:spPr bwMode="auto">
          <a:xfrm>
            <a:off x="1907704" y="2708920"/>
            <a:ext cx="4914528" cy="333823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sz="2800" dirty="0" smtClean="0"/>
              <a:t>5.3  Card </a:t>
            </a:r>
            <a:r>
              <a:rPr lang="en-US" sz="2800" dirty="0"/>
              <a:t>et al., 1983</a:t>
            </a:r>
            <a:endParaRPr kumimoji="1" lang="ja-JP" altLang="en-US" sz="2800" dirty="0"/>
          </a:p>
        </p:txBody>
      </p:sp>
      <p:sp>
        <p:nvSpPr>
          <p:cNvPr id="3" name="コンテンツ プレースホルダ 2"/>
          <p:cNvSpPr>
            <a:spLocks noGrp="1"/>
          </p:cNvSpPr>
          <p:nvPr>
            <p:ph idx="1"/>
          </p:nvPr>
        </p:nvSpPr>
        <p:spPr/>
        <p:txBody>
          <a:bodyPr>
            <a:normAutofit/>
          </a:bodyPr>
          <a:lstStyle/>
          <a:p>
            <a:pPr>
              <a:buNone/>
            </a:pPr>
            <a:r>
              <a:rPr lang="en-US" altLang="ja-JP" sz="2000" dirty="0" smtClean="0"/>
              <a:t>	</a:t>
            </a:r>
            <a:r>
              <a:rPr lang="ja-JP" altLang="en-US" sz="2000" dirty="0" smtClean="0"/>
              <a:t>作動</a:t>
            </a:r>
            <a:r>
              <a:rPr lang="ja-JP" altLang="en-US" sz="2000" dirty="0"/>
              <a:t>記憶の聴覚認知システム</a:t>
            </a:r>
            <a:r>
              <a:rPr lang="en-US" sz="2000" dirty="0"/>
              <a:t>AIS</a:t>
            </a:r>
            <a:r>
              <a:rPr lang="ja-JP" altLang="en-US" sz="2000" dirty="0"/>
              <a:t>（</a:t>
            </a:r>
            <a:r>
              <a:rPr lang="en-US" sz="2000" dirty="0"/>
              <a:t>Auditory Image Storage</a:t>
            </a:r>
            <a:r>
              <a:rPr lang="ja-JP" altLang="en-US" sz="2000" dirty="0" smtClean="0"/>
              <a:t>）</a:t>
            </a:r>
            <a:endParaRPr lang="en-US" altLang="ja-JP" sz="2000" dirty="0" smtClean="0"/>
          </a:p>
          <a:p>
            <a:pPr>
              <a:buNone/>
            </a:pPr>
            <a:r>
              <a:rPr lang="en-US" altLang="ja-JP" sz="2000" dirty="0"/>
              <a:t>	</a:t>
            </a:r>
            <a:r>
              <a:rPr lang="ja-JP" altLang="en-US" sz="2000" dirty="0" smtClean="0"/>
              <a:t>保持</a:t>
            </a:r>
            <a:r>
              <a:rPr lang="ja-JP" altLang="en-US" sz="2000" dirty="0"/>
              <a:t>時間は平均</a:t>
            </a:r>
            <a:r>
              <a:rPr lang="en-US" sz="2000" dirty="0"/>
              <a:t>1.5 </a:t>
            </a:r>
            <a:r>
              <a:rPr lang="ja-JP" altLang="en-US" sz="2000" dirty="0"/>
              <a:t>秒</a:t>
            </a:r>
            <a:r>
              <a:rPr lang="ja-JP" altLang="en-US" sz="2000" dirty="0" smtClean="0"/>
              <a:t>（範囲は</a:t>
            </a:r>
            <a:r>
              <a:rPr lang="en-US" sz="2000" dirty="0" smtClean="0"/>
              <a:t>0.9</a:t>
            </a:r>
            <a:r>
              <a:rPr lang="ja-JP" altLang="en-US" sz="2000" dirty="0"/>
              <a:t>～</a:t>
            </a:r>
            <a:r>
              <a:rPr lang="en-US" sz="2000" dirty="0"/>
              <a:t>3.5 </a:t>
            </a:r>
            <a:r>
              <a:rPr lang="ja-JP" altLang="en-US" sz="2000" dirty="0"/>
              <a:t>秒）</a:t>
            </a:r>
            <a:endParaRPr kumimoji="1" lang="ja-JP" altLang="en-US" sz="2000" dirty="0"/>
          </a:p>
        </p:txBody>
      </p:sp>
      <p:pic>
        <p:nvPicPr>
          <p:cNvPr id="5122" name="Picture 2" descr="C:\Documents and Settings\EIICHI YUBUNE\デスクトップ\clip_image002.gif"/>
          <p:cNvPicPr>
            <a:picLocks noChangeAspect="1" noChangeArrowheads="1"/>
          </p:cNvPicPr>
          <p:nvPr/>
        </p:nvPicPr>
        <p:blipFill>
          <a:blip r:embed="rId2" cstate="print"/>
          <a:srcRect/>
          <a:stretch>
            <a:fillRect/>
          </a:stretch>
        </p:blipFill>
        <p:spPr bwMode="auto">
          <a:xfrm>
            <a:off x="2051720" y="3140968"/>
            <a:ext cx="4806296" cy="293009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1143000"/>
          </a:xfrm>
        </p:spPr>
        <p:txBody>
          <a:bodyPr>
            <a:normAutofit/>
          </a:bodyPr>
          <a:lstStyle/>
          <a:p>
            <a:r>
              <a:rPr kumimoji="1" lang="en-US" altLang="ja-JP" sz="2800" dirty="0" smtClean="0"/>
              <a:t>5.4  Breath Group</a:t>
            </a:r>
            <a:r>
              <a:rPr lang="ja-JP" altLang="en-US" sz="2800" dirty="0" smtClean="0"/>
              <a:t> </a:t>
            </a:r>
            <a:r>
              <a:rPr lang="en-US" altLang="ja-JP" sz="2800" dirty="0" smtClean="0"/>
              <a:t>(BG)</a:t>
            </a:r>
            <a:r>
              <a:rPr kumimoji="1" lang="en-US" altLang="ja-JP" sz="2800" dirty="0" smtClean="0"/>
              <a:t> </a:t>
            </a:r>
            <a:r>
              <a:rPr kumimoji="1" lang="ja-JP" altLang="en-US" sz="2800" dirty="0" smtClean="0"/>
              <a:t>の長さに関する仮説</a:t>
            </a:r>
            <a:endParaRPr kumimoji="1" lang="ja-JP" altLang="en-US" sz="2800" dirty="0"/>
          </a:p>
        </p:txBody>
      </p:sp>
      <p:sp>
        <p:nvSpPr>
          <p:cNvPr id="3" name="コンテンツ プレースホルダ 2"/>
          <p:cNvSpPr>
            <a:spLocks noGrp="1"/>
          </p:cNvSpPr>
          <p:nvPr>
            <p:ph idx="1"/>
          </p:nvPr>
        </p:nvSpPr>
        <p:spPr>
          <a:xfrm>
            <a:off x="357158" y="1500174"/>
            <a:ext cx="8501122" cy="4411675"/>
          </a:xfrm>
        </p:spPr>
        <p:txBody>
          <a:bodyPr>
            <a:normAutofit/>
          </a:bodyPr>
          <a:lstStyle/>
          <a:p>
            <a:pPr lvl="0">
              <a:lnSpc>
                <a:spcPct val="150000"/>
              </a:lnSpc>
              <a:buNone/>
            </a:pPr>
            <a:endParaRPr lang="en-US" altLang="ja-JP" sz="2000" dirty="0" smtClean="0"/>
          </a:p>
          <a:p>
            <a:pPr lvl="0">
              <a:lnSpc>
                <a:spcPct val="150000"/>
              </a:lnSpc>
              <a:buNone/>
            </a:pPr>
            <a:endParaRPr lang="en-US" altLang="ja-JP" sz="20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r>
              <a:rPr lang="ja-JP" altLang="en-US" sz="1400" dirty="0" smtClean="0"/>
              <a:t>ラジオ</a:t>
            </a:r>
            <a:r>
              <a:rPr lang="ja-JP" altLang="en-US" sz="1400" dirty="0"/>
              <a:t>交通情報（</a:t>
            </a:r>
            <a:r>
              <a:rPr lang="en-US" sz="1400" dirty="0"/>
              <a:t>40</a:t>
            </a:r>
            <a:r>
              <a:rPr lang="ja-JP" altLang="en-US" sz="1400" dirty="0"/>
              <a:t>秒間）の呼気段落（黒いブロック）とポーズ</a:t>
            </a:r>
          </a:p>
          <a:p>
            <a:pPr>
              <a:buNone/>
            </a:pPr>
            <a:endParaRPr kumimoji="1" lang="en-US" altLang="ja-JP" dirty="0" smtClean="0"/>
          </a:p>
          <a:p>
            <a:pPr>
              <a:buNone/>
            </a:pPr>
            <a:endParaRPr kumimoji="1" lang="ja-JP" altLang="en-US" dirty="0"/>
          </a:p>
        </p:txBody>
      </p:sp>
      <p:pic>
        <p:nvPicPr>
          <p:cNvPr id="6146" name="Picture 2"/>
          <p:cNvPicPr>
            <a:picLocks noChangeAspect="1" noChangeArrowheads="1"/>
          </p:cNvPicPr>
          <p:nvPr/>
        </p:nvPicPr>
        <p:blipFill>
          <a:blip r:embed="rId2" cstate="print">
            <a:grayscl/>
          </a:blip>
          <a:srcRect/>
          <a:stretch>
            <a:fillRect/>
          </a:stretch>
        </p:blipFill>
        <p:spPr bwMode="auto">
          <a:xfrm>
            <a:off x="1285852" y="4429132"/>
            <a:ext cx="6482726" cy="714380"/>
          </a:xfrm>
          <a:prstGeom prst="rect">
            <a:avLst/>
          </a:prstGeom>
          <a:noFill/>
          <a:ln w="9525">
            <a:noFill/>
            <a:miter lim="800000"/>
            <a:headEnd/>
            <a:tailEnd/>
          </a:ln>
        </p:spPr>
      </p:pic>
      <p:graphicFrame>
        <p:nvGraphicFramePr>
          <p:cNvPr id="5" name="コンテンツ プレースホルダ 5"/>
          <p:cNvGraphicFramePr>
            <a:graphicFrameLocks/>
          </p:cNvGraphicFramePr>
          <p:nvPr/>
        </p:nvGraphicFramePr>
        <p:xfrm>
          <a:off x="1000100" y="1857364"/>
          <a:ext cx="6858048" cy="534604"/>
        </p:xfrm>
        <a:graphic>
          <a:graphicData uri="http://schemas.openxmlformats.org/drawingml/2006/table">
            <a:tbl>
              <a:tblPr firstRow="1" bandRow="1">
                <a:tableStyleId>{5C22544A-7EE6-4342-B048-85BDC9FD1C3A}</a:tableStyleId>
              </a:tblPr>
              <a:tblGrid>
                <a:gridCol w="324117"/>
                <a:gridCol w="6533931"/>
              </a:tblGrid>
              <a:tr h="534604">
                <a:tc>
                  <a:txBody>
                    <a:bodyPr/>
                    <a:lstStyle/>
                    <a:p>
                      <a:r>
                        <a:rPr kumimoji="1" lang="en-US" altLang="ja-JP" dirty="0" smtClean="0"/>
                        <a:t>1</a:t>
                      </a:r>
                      <a:endParaRPr kumimoji="1" lang="ja-JP" altLang="en-US" dirty="0"/>
                    </a:p>
                  </a:txBody>
                  <a:tcPr anchor="ctr"/>
                </a:tc>
                <a:tc>
                  <a:txBody>
                    <a:bodyPr/>
                    <a:lstStyle/>
                    <a:p>
                      <a:r>
                        <a:rPr lang="en-US" altLang="ja-JP" sz="1600" dirty="0" smtClean="0"/>
                        <a:t>BG </a:t>
                      </a:r>
                      <a:r>
                        <a:rPr lang="ja-JP" altLang="en-US" sz="1600" dirty="0" smtClean="0"/>
                        <a:t>は発話の一つの基本単位をなし，その長さは概ね</a:t>
                      </a:r>
                      <a:r>
                        <a:rPr lang="en-US" altLang="ja-JP" sz="1600" dirty="0" smtClean="0"/>
                        <a:t>2±1</a:t>
                      </a:r>
                      <a:r>
                        <a:rPr lang="ja-JP" altLang="en-US" sz="1600" dirty="0" smtClean="0"/>
                        <a:t>秒となる。</a:t>
                      </a:r>
                      <a:endParaRPr kumimoji="1" lang="ja-JP" altLang="en-US" sz="1600" dirty="0"/>
                    </a:p>
                  </a:txBody>
                  <a:tcPr anchor="ct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1143000"/>
          </a:xfrm>
        </p:spPr>
        <p:txBody>
          <a:bodyPr>
            <a:normAutofit/>
          </a:bodyPr>
          <a:lstStyle/>
          <a:p>
            <a:r>
              <a:rPr lang="en-US" altLang="ja-JP" sz="2800" dirty="0" smtClean="0"/>
              <a:t>5.4  Breath Group</a:t>
            </a:r>
            <a:r>
              <a:rPr lang="ja-JP" altLang="en-US" sz="2800" dirty="0" smtClean="0"/>
              <a:t> </a:t>
            </a:r>
            <a:r>
              <a:rPr lang="en-US" altLang="ja-JP" sz="2800" dirty="0" smtClean="0"/>
              <a:t>(BG) </a:t>
            </a:r>
            <a:r>
              <a:rPr lang="ja-JP" altLang="en-US" sz="2800" dirty="0" smtClean="0"/>
              <a:t>の長さに関する仮説</a:t>
            </a:r>
            <a:endParaRPr kumimoji="1" lang="ja-JP" altLang="en-US" sz="2800" dirty="0"/>
          </a:p>
        </p:txBody>
      </p:sp>
      <p:sp>
        <p:nvSpPr>
          <p:cNvPr id="3" name="コンテンツ プレースホルダ 2"/>
          <p:cNvSpPr>
            <a:spLocks noGrp="1"/>
          </p:cNvSpPr>
          <p:nvPr>
            <p:ph idx="1"/>
          </p:nvPr>
        </p:nvSpPr>
        <p:spPr>
          <a:xfrm>
            <a:off x="357158" y="1500174"/>
            <a:ext cx="8501122" cy="4411675"/>
          </a:xfrm>
        </p:spPr>
        <p:txBody>
          <a:bodyPr>
            <a:normAutofit/>
          </a:bodyPr>
          <a:lstStyle/>
          <a:p>
            <a:pPr lvl="0">
              <a:lnSpc>
                <a:spcPct val="150000"/>
              </a:lnSpc>
              <a:buNone/>
            </a:pPr>
            <a:endParaRPr lang="en-US" altLang="ja-JP" sz="2000" dirty="0" smtClean="0"/>
          </a:p>
          <a:p>
            <a:pPr lvl="0">
              <a:lnSpc>
                <a:spcPct val="150000"/>
              </a:lnSpc>
              <a:buNone/>
            </a:pPr>
            <a:endParaRPr lang="en-US" altLang="ja-JP" sz="20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r>
              <a:rPr lang="ja-JP" altLang="en-US" sz="1400" dirty="0" smtClean="0"/>
              <a:t>ラジオ</a:t>
            </a:r>
            <a:r>
              <a:rPr lang="ja-JP" altLang="en-US" sz="1400" dirty="0"/>
              <a:t>交通情報（</a:t>
            </a:r>
            <a:r>
              <a:rPr lang="en-US" sz="1400" dirty="0"/>
              <a:t>40</a:t>
            </a:r>
            <a:r>
              <a:rPr lang="ja-JP" altLang="en-US" sz="1400" dirty="0"/>
              <a:t>秒間）の呼気段落（黒いブロック）とポーズ</a:t>
            </a:r>
          </a:p>
          <a:p>
            <a:pPr>
              <a:buNone/>
            </a:pPr>
            <a:endParaRPr kumimoji="1" lang="en-US" altLang="ja-JP" dirty="0" smtClean="0"/>
          </a:p>
          <a:p>
            <a:pPr>
              <a:buNone/>
            </a:pPr>
            <a:endParaRPr kumimoji="1" lang="ja-JP" altLang="en-US" dirty="0"/>
          </a:p>
        </p:txBody>
      </p:sp>
      <p:pic>
        <p:nvPicPr>
          <p:cNvPr id="6146" name="Picture 2"/>
          <p:cNvPicPr>
            <a:picLocks noChangeAspect="1" noChangeArrowheads="1"/>
          </p:cNvPicPr>
          <p:nvPr/>
        </p:nvPicPr>
        <p:blipFill>
          <a:blip r:embed="rId2" cstate="print">
            <a:grayscl/>
          </a:blip>
          <a:srcRect/>
          <a:stretch>
            <a:fillRect/>
          </a:stretch>
        </p:blipFill>
        <p:spPr bwMode="auto">
          <a:xfrm>
            <a:off x="1285852" y="4429132"/>
            <a:ext cx="6482726" cy="714380"/>
          </a:xfrm>
          <a:prstGeom prst="rect">
            <a:avLst/>
          </a:prstGeom>
          <a:noFill/>
          <a:ln w="9525">
            <a:noFill/>
            <a:miter lim="800000"/>
            <a:headEnd/>
            <a:tailEnd/>
          </a:ln>
        </p:spPr>
      </p:pic>
      <p:graphicFrame>
        <p:nvGraphicFramePr>
          <p:cNvPr id="5" name="コンテンツ プレースホルダ 5"/>
          <p:cNvGraphicFramePr>
            <a:graphicFrameLocks/>
          </p:cNvGraphicFramePr>
          <p:nvPr/>
        </p:nvGraphicFramePr>
        <p:xfrm>
          <a:off x="1000100" y="1857364"/>
          <a:ext cx="6858048" cy="1069208"/>
        </p:xfrm>
        <a:graphic>
          <a:graphicData uri="http://schemas.openxmlformats.org/drawingml/2006/table">
            <a:tbl>
              <a:tblPr firstRow="1" bandRow="1">
                <a:tableStyleId>{5C22544A-7EE6-4342-B048-85BDC9FD1C3A}</a:tableStyleId>
              </a:tblPr>
              <a:tblGrid>
                <a:gridCol w="324117"/>
                <a:gridCol w="6533931"/>
              </a:tblGrid>
              <a:tr h="534604">
                <a:tc>
                  <a:txBody>
                    <a:bodyPr/>
                    <a:lstStyle/>
                    <a:p>
                      <a:r>
                        <a:rPr kumimoji="1" lang="en-US" altLang="ja-JP" dirty="0" smtClean="0"/>
                        <a:t>1</a:t>
                      </a:r>
                      <a:endParaRPr kumimoji="1" lang="ja-JP" altLang="en-US" dirty="0"/>
                    </a:p>
                  </a:txBody>
                  <a:tcPr anchor="ctr"/>
                </a:tc>
                <a:tc>
                  <a:txBody>
                    <a:bodyPr/>
                    <a:lstStyle/>
                    <a:p>
                      <a:r>
                        <a:rPr lang="en-US" altLang="ja-JP" sz="1600" dirty="0" smtClean="0"/>
                        <a:t>BG </a:t>
                      </a:r>
                      <a:r>
                        <a:rPr lang="ja-JP" altLang="en-US" sz="1600" dirty="0" smtClean="0"/>
                        <a:t>は発話の一つの基本単位をなし，その長さは概ね</a:t>
                      </a:r>
                      <a:r>
                        <a:rPr lang="en-US" altLang="ja-JP" sz="1600" dirty="0" smtClean="0"/>
                        <a:t>2±1</a:t>
                      </a:r>
                      <a:r>
                        <a:rPr lang="ja-JP" altLang="en-US" sz="1600" dirty="0" smtClean="0"/>
                        <a:t>秒となる。</a:t>
                      </a:r>
                      <a:endParaRPr kumimoji="1" lang="ja-JP" altLang="en-US" sz="1600" dirty="0"/>
                    </a:p>
                  </a:txBody>
                  <a:tcPr anchor="ctr"/>
                </a:tc>
              </a:tr>
              <a:tr h="534604">
                <a:tc>
                  <a:txBody>
                    <a:bodyPr/>
                    <a:lstStyle/>
                    <a:p>
                      <a:r>
                        <a:rPr kumimoji="1" lang="en-US" altLang="ja-JP" dirty="0" smtClean="0"/>
                        <a:t>2</a:t>
                      </a:r>
                      <a:endParaRPr kumimoji="1" lang="ja-JP" altLang="en-US" dirty="0"/>
                    </a:p>
                  </a:txBody>
                  <a:tcPr anchor="ctr"/>
                </a:tc>
                <a:tc>
                  <a:txBody>
                    <a:bodyPr/>
                    <a:lstStyle/>
                    <a:p>
                      <a:r>
                        <a:rPr lang="en-US" altLang="ja-JP" sz="1600" b="1" dirty="0" smtClean="0"/>
                        <a:t>BG </a:t>
                      </a:r>
                      <a:r>
                        <a:rPr lang="ja-JP" altLang="en-US" sz="1600" b="1" dirty="0" smtClean="0"/>
                        <a:t>の長さは，作動記憶の特性と関係があるのではないか。</a:t>
                      </a:r>
                      <a:endParaRPr kumimoji="1" lang="ja-JP" altLang="en-US" sz="1600" b="0" dirty="0"/>
                    </a:p>
                  </a:txBody>
                  <a:tcPr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1143000"/>
          </a:xfrm>
        </p:spPr>
        <p:txBody>
          <a:bodyPr>
            <a:normAutofit/>
          </a:bodyPr>
          <a:lstStyle/>
          <a:p>
            <a:r>
              <a:rPr lang="en-US" altLang="ja-JP" sz="2800" dirty="0" smtClean="0"/>
              <a:t>5.4  Breath Group</a:t>
            </a:r>
            <a:r>
              <a:rPr lang="ja-JP" altLang="en-US" sz="2800" dirty="0" smtClean="0"/>
              <a:t> </a:t>
            </a:r>
            <a:r>
              <a:rPr lang="en-US" altLang="ja-JP" sz="2800" dirty="0" smtClean="0"/>
              <a:t>(BG) </a:t>
            </a:r>
            <a:r>
              <a:rPr lang="ja-JP" altLang="en-US" sz="2800" dirty="0" smtClean="0"/>
              <a:t>の長さに関する仮説</a:t>
            </a:r>
            <a:endParaRPr kumimoji="1" lang="ja-JP" altLang="en-US" sz="2800" dirty="0"/>
          </a:p>
        </p:txBody>
      </p:sp>
      <p:sp>
        <p:nvSpPr>
          <p:cNvPr id="3" name="コンテンツ プレースホルダ 2"/>
          <p:cNvSpPr>
            <a:spLocks noGrp="1"/>
          </p:cNvSpPr>
          <p:nvPr>
            <p:ph idx="1"/>
          </p:nvPr>
        </p:nvSpPr>
        <p:spPr>
          <a:xfrm>
            <a:off x="357158" y="1500174"/>
            <a:ext cx="8501122" cy="4411675"/>
          </a:xfrm>
        </p:spPr>
        <p:txBody>
          <a:bodyPr>
            <a:normAutofit/>
          </a:bodyPr>
          <a:lstStyle/>
          <a:p>
            <a:pPr lvl="0">
              <a:lnSpc>
                <a:spcPct val="150000"/>
              </a:lnSpc>
              <a:buNone/>
            </a:pPr>
            <a:endParaRPr lang="en-US" altLang="ja-JP" sz="2000" dirty="0" smtClean="0"/>
          </a:p>
          <a:p>
            <a:pPr lvl="0">
              <a:lnSpc>
                <a:spcPct val="150000"/>
              </a:lnSpc>
              <a:buNone/>
            </a:pPr>
            <a:endParaRPr lang="en-US" altLang="ja-JP" sz="20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endParaRPr lang="en-US" altLang="ja-JP" sz="1400" dirty="0" smtClean="0"/>
          </a:p>
          <a:p>
            <a:pPr lvl="0" algn="ctr">
              <a:lnSpc>
                <a:spcPct val="150000"/>
              </a:lnSpc>
              <a:buNone/>
            </a:pPr>
            <a:r>
              <a:rPr lang="ja-JP" altLang="en-US" sz="1400" dirty="0" smtClean="0"/>
              <a:t>ラジオ</a:t>
            </a:r>
            <a:r>
              <a:rPr lang="ja-JP" altLang="en-US" sz="1400" dirty="0"/>
              <a:t>交通情報（</a:t>
            </a:r>
            <a:r>
              <a:rPr lang="en-US" sz="1400" dirty="0"/>
              <a:t>40</a:t>
            </a:r>
            <a:r>
              <a:rPr lang="ja-JP" altLang="en-US" sz="1400" dirty="0"/>
              <a:t>秒間）の呼気段落（黒いブロック）とポーズ</a:t>
            </a:r>
          </a:p>
          <a:p>
            <a:pPr>
              <a:buNone/>
            </a:pPr>
            <a:endParaRPr kumimoji="1" lang="en-US" altLang="ja-JP" dirty="0" smtClean="0"/>
          </a:p>
          <a:p>
            <a:pPr>
              <a:buNone/>
            </a:pPr>
            <a:endParaRPr kumimoji="1" lang="ja-JP" altLang="en-US" dirty="0"/>
          </a:p>
        </p:txBody>
      </p:sp>
      <p:pic>
        <p:nvPicPr>
          <p:cNvPr id="6146" name="Picture 2"/>
          <p:cNvPicPr>
            <a:picLocks noChangeAspect="1" noChangeArrowheads="1"/>
          </p:cNvPicPr>
          <p:nvPr/>
        </p:nvPicPr>
        <p:blipFill>
          <a:blip r:embed="rId2" cstate="print">
            <a:grayscl/>
          </a:blip>
          <a:srcRect/>
          <a:stretch>
            <a:fillRect/>
          </a:stretch>
        </p:blipFill>
        <p:spPr bwMode="auto">
          <a:xfrm>
            <a:off x="1285852" y="4429132"/>
            <a:ext cx="6482726" cy="714380"/>
          </a:xfrm>
          <a:prstGeom prst="rect">
            <a:avLst/>
          </a:prstGeom>
          <a:noFill/>
          <a:ln w="9525">
            <a:noFill/>
            <a:miter lim="800000"/>
            <a:headEnd/>
            <a:tailEnd/>
          </a:ln>
        </p:spPr>
      </p:pic>
      <p:graphicFrame>
        <p:nvGraphicFramePr>
          <p:cNvPr id="5" name="コンテンツ プレースホルダ 5"/>
          <p:cNvGraphicFramePr>
            <a:graphicFrameLocks/>
          </p:cNvGraphicFramePr>
          <p:nvPr/>
        </p:nvGraphicFramePr>
        <p:xfrm>
          <a:off x="1000100" y="1857364"/>
          <a:ext cx="6858048" cy="1571636"/>
        </p:xfrm>
        <a:graphic>
          <a:graphicData uri="http://schemas.openxmlformats.org/drawingml/2006/table">
            <a:tbl>
              <a:tblPr firstRow="1" bandRow="1">
                <a:tableStyleId>{5C22544A-7EE6-4342-B048-85BDC9FD1C3A}</a:tableStyleId>
              </a:tblPr>
              <a:tblGrid>
                <a:gridCol w="324117"/>
                <a:gridCol w="6533931"/>
              </a:tblGrid>
              <a:tr h="534604">
                <a:tc>
                  <a:txBody>
                    <a:bodyPr/>
                    <a:lstStyle/>
                    <a:p>
                      <a:r>
                        <a:rPr kumimoji="1" lang="en-US" altLang="ja-JP" dirty="0" smtClean="0"/>
                        <a:t>1</a:t>
                      </a:r>
                      <a:endParaRPr kumimoji="1" lang="ja-JP" altLang="en-US" dirty="0"/>
                    </a:p>
                  </a:txBody>
                  <a:tcPr anchor="ctr"/>
                </a:tc>
                <a:tc>
                  <a:txBody>
                    <a:bodyPr/>
                    <a:lstStyle/>
                    <a:p>
                      <a:r>
                        <a:rPr lang="en-US" altLang="ja-JP" sz="1600" dirty="0" smtClean="0"/>
                        <a:t>BG </a:t>
                      </a:r>
                      <a:r>
                        <a:rPr lang="ja-JP" altLang="en-US" sz="1600" dirty="0" smtClean="0"/>
                        <a:t>は発話の一つの基本単位をなし，その長さは概ね</a:t>
                      </a:r>
                      <a:r>
                        <a:rPr lang="en-US" altLang="ja-JP" sz="1600" dirty="0" smtClean="0"/>
                        <a:t>2±1</a:t>
                      </a:r>
                      <a:r>
                        <a:rPr lang="ja-JP" altLang="en-US" sz="1600" dirty="0" smtClean="0"/>
                        <a:t>秒となる。</a:t>
                      </a:r>
                      <a:endParaRPr kumimoji="1" lang="ja-JP" altLang="en-US" sz="1600" dirty="0"/>
                    </a:p>
                  </a:txBody>
                  <a:tcPr anchor="ctr"/>
                </a:tc>
              </a:tr>
              <a:tr h="534604">
                <a:tc>
                  <a:txBody>
                    <a:bodyPr/>
                    <a:lstStyle/>
                    <a:p>
                      <a:r>
                        <a:rPr kumimoji="1" lang="en-US" altLang="ja-JP" b="1" dirty="0" smtClean="0"/>
                        <a:t>2</a:t>
                      </a:r>
                      <a:endParaRPr kumimoji="1" lang="ja-JP" altLang="en-US" b="1" dirty="0"/>
                    </a:p>
                  </a:txBody>
                  <a:tcPr anchor="ctr"/>
                </a:tc>
                <a:tc>
                  <a:txBody>
                    <a:bodyPr/>
                    <a:lstStyle/>
                    <a:p>
                      <a:r>
                        <a:rPr lang="en-US" altLang="ja-JP" sz="1600" b="1" dirty="0" smtClean="0"/>
                        <a:t>BG </a:t>
                      </a:r>
                      <a:r>
                        <a:rPr lang="ja-JP" altLang="en-US" sz="1600" b="1" dirty="0" smtClean="0"/>
                        <a:t>の長さは，作動記憶の特性と関係があるのではないか。</a:t>
                      </a:r>
                      <a:endParaRPr kumimoji="1" lang="ja-JP" altLang="en-US" sz="1600" b="0" dirty="0"/>
                    </a:p>
                  </a:txBody>
                  <a:tcPr anchor="ctr"/>
                </a:tc>
              </a:tr>
              <a:tr h="502428">
                <a:tc>
                  <a:txBody>
                    <a:bodyPr/>
                    <a:lstStyle/>
                    <a:p>
                      <a:r>
                        <a:rPr kumimoji="1" lang="en-US" altLang="ja-JP" b="1" dirty="0" smtClean="0"/>
                        <a:t>3</a:t>
                      </a:r>
                      <a:endParaRPr kumimoji="1" lang="ja-JP" alt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1" dirty="0" smtClean="0"/>
                        <a:t>BG </a:t>
                      </a:r>
                      <a:r>
                        <a:rPr lang="ja-JP" altLang="en-US" sz="1600" b="1" dirty="0" smtClean="0"/>
                        <a:t>の長さは，普遍的，生得的ではないか。</a:t>
                      </a:r>
                      <a:endParaRPr kumimoji="1" lang="ja-JP" altLang="en-US" sz="1600" b="1" dirty="0" smtClean="0"/>
                    </a:p>
                  </a:txBody>
                  <a:tcPr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a:r>
              <a:rPr lang="en-US" altLang="ja-JP" sz="2800" b="1" dirty="0" smtClean="0"/>
              <a:t>5.6  Breath Group</a:t>
            </a:r>
            <a:r>
              <a:rPr lang="ja-JP" altLang="en-US" sz="2800" b="1" dirty="0" smtClean="0"/>
              <a:t> 研究</a:t>
            </a:r>
            <a:r>
              <a:rPr lang="ja-JP" altLang="en-US" sz="2800" b="1" dirty="0"/>
              <a:t>の教育的</a:t>
            </a:r>
            <a:r>
              <a:rPr lang="ja-JP" altLang="en-US" sz="2800" b="1" dirty="0" smtClean="0"/>
              <a:t>示唆</a:t>
            </a:r>
            <a:endParaRPr kumimoji="1" lang="ja-JP" altLang="en-US" sz="2800" b="1" dirty="0"/>
          </a:p>
        </p:txBody>
      </p:sp>
      <p:sp>
        <p:nvSpPr>
          <p:cNvPr id="3" name="コンテンツ プレースホルダ 2"/>
          <p:cNvSpPr>
            <a:spLocks noGrp="1"/>
          </p:cNvSpPr>
          <p:nvPr>
            <p:ph idx="1"/>
          </p:nvPr>
        </p:nvSpPr>
        <p:spPr>
          <a:xfrm>
            <a:off x="457200" y="1600200"/>
            <a:ext cx="8229600" cy="4925144"/>
          </a:xfrm>
        </p:spPr>
        <p:txBody>
          <a:bodyPr>
            <a:normAutofit lnSpcReduction="10000"/>
          </a:bodyPr>
          <a:lstStyle/>
          <a:p>
            <a:pPr>
              <a:buNone/>
            </a:pPr>
            <a:r>
              <a:rPr lang="ja-JP" altLang="en-US" sz="2000" b="1" dirty="0" smtClean="0"/>
              <a:t>「ポーズ操作」</a:t>
            </a:r>
            <a:endParaRPr lang="en-US" altLang="ja-JP" sz="2000" b="1" dirty="0" smtClean="0"/>
          </a:p>
          <a:p>
            <a:pPr>
              <a:buNone/>
            </a:pPr>
            <a:r>
              <a:rPr lang="en-US" altLang="ja-JP" sz="2000" dirty="0" smtClean="0"/>
              <a:t>	</a:t>
            </a:r>
            <a:r>
              <a:rPr lang="ja-JP" altLang="en-US" sz="2000" dirty="0" smtClean="0"/>
              <a:t>「</a:t>
            </a:r>
            <a:r>
              <a:rPr lang="ja-JP" altLang="en-US" sz="2000" dirty="0"/>
              <a:t>初中級・中級の学習者のリスニングを助けるのは，適切な位置に置かれたポーズである</a:t>
            </a:r>
            <a:r>
              <a:rPr lang="ja-JP" altLang="en-US" sz="2000" dirty="0" smtClean="0"/>
              <a:t>」菅井</a:t>
            </a:r>
            <a:r>
              <a:rPr lang="en-US" sz="2000" dirty="0" smtClean="0"/>
              <a:t>(2010)</a:t>
            </a:r>
            <a:r>
              <a:rPr lang="ja-JP" altLang="en-US" sz="2000" dirty="0" err="1" smtClean="0"/>
              <a:t>。</a:t>
            </a:r>
            <a:endParaRPr lang="en-US" sz="2000" dirty="0" smtClean="0"/>
          </a:p>
          <a:p>
            <a:pPr>
              <a:buNone/>
            </a:pPr>
            <a:r>
              <a:rPr lang="en-US" altLang="ja-JP" sz="2000" dirty="0" smtClean="0"/>
              <a:t>	</a:t>
            </a:r>
            <a:r>
              <a:rPr lang="ja-JP" altLang="en-US" sz="2000" dirty="0" smtClean="0"/>
              <a:t>「第二言語聴</a:t>
            </a:r>
            <a:r>
              <a:rPr lang="ja-JP" altLang="en-US" sz="2000" dirty="0"/>
              <a:t>解の難易度を下げるには，個々のポーズの長さを伸ばすよりも頻度を多くす</a:t>
            </a:r>
            <a:r>
              <a:rPr lang="ja-JP" altLang="en-US" sz="2000" dirty="0" smtClean="0"/>
              <a:t>べき」（長田</a:t>
            </a:r>
            <a:r>
              <a:rPr lang="en-US" altLang="ja-JP" sz="2000" dirty="0" smtClean="0"/>
              <a:t>, </a:t>
            </a:r>
            <a:r>
              <a:rPr lang="en-US" sz="2000" dirty="0" smtClean="0"/>
              <a:t>2001</a:t>
            </a:r>
            <a:r>
              <a:rPr lang="ja-JP" altLang="en-US" sz="2000" dirty="0" smtClean="0"/>
              <a:t>）。</a:t>
            </a:r>
            <a:endParaRPr lang="en-US" altLang="ja-JP" sz="2000" dirty="0" smtClean="0"/>
          </a:p>
          <a:p>
            <a:pPr>
              <a:buNone/>
            </a:pPr>
            <a:endParaRPr lang="en-US" altLang="ja-JP" sz="800" dirty="0" smtClean="0"/>
          </a:p>
          <a:p>
            <a:pPr>
              <a:buNone/>
            </a:pPr>
            <a:r>
              <a:rPr lang="en-US" altLang="ja-JP" sz="2000" b="1" dirty="0" smtClean="0"/>
              <a:t>BG </a:t>
            </a:r>
            <a:r>
              <a:rPr lang="ja-JP" altLang="en-US" sz="2000" b="1" dirty="0" smtClean="0"/>
              <a:t>の教育的調節へ</a:t>
            </a:r>
            <a:endParaRPr lang="en-US" altLang="ja-JP" sz="2000" b="1" dirty="0" smtClean="0"/>
          </a:p>
          <a:p>
            <a:pPr>
              <a:buNone/>
            </a:pPr>
            <a:r>
              <a:rPr lang="en-US" altLang="ja-JP" sz="2000" dirty="0" smtClean="0"/>
              <a:t>	</a:t>
            </a:r>
            <a:r>
              <a:rPr lang="ja-JP" altLang="en-US" sz="2000" dirty="0" smtClean="0"/>
              <a:t>ある高校</a:t>
            </a:r>
            <a:r>
              <a:rPr lang="en-US" altLang="ja-JP" sz="2000" dirty="0" smtClean="0"/>
              <a:t>2 </a:t>
            </a:r>
            <a:r>
              <a:rPr lang="ja-JP" altLang="en-US" sz="2000" dirty="0" smtClean="0"/>
              <a:t>年生の教科書音声は平均が</a:t>
            </a:r>
            <a:r>
              <a:rPr lang="en-US" altLang="ja-JP" sz="2000" dirty="0" smtClean="0"/>
              <a:t>2.7 </a:t>
            </a:r>
            <a:r>
              <a:rPr lang="ja-JP" altLang="en-US" sz="2000" dirty="0" smtClean="0"/>
              <a:t>秒，ある大学初級の教科書では</a:t>
            </a:r>
            <a:r>
              <a:rPr lang="en-US" altLang="ja-JP" sz="2000" dirty="0" smtClean="0"/>
              <a:t>3.3 </a:t>
            </a:r>
            <a:r>
              <a:rPr lang="ja-JP" altLang="en-US" sz="2000" dirty="0" smtClean="0"/>
              <a:t>秒であった。本研究は，調整のための基礎数値を提示した。</a:t>
            </a:r>
            <a:endParaRPr lang="en-US" altLang="ja-JP" sz="2000" dirty="0" smtClean="0"/>
          </a:p>
          <a:p>
            <a:pPr>
              <a:buNone/>
            </a:pPr>
            <a:endParaRPr lang="en-US" altLang="ja-JP" sz="900" b="1" dirty="0" smtClean="0"/>
          </a:p>
          <a:p>
            <a:pPr>
              <a:buNone/>
            </a:pPr>
            <a:r>
              <a:rPr lang="en-US" altLang="ja-JP" sz="1600" b="1" dirty="0" smtClean="0"/>
              <a:t>	</a:t>
            </a:r>
            <a:r>
              <a:rPr lang="ja-JP" altLang="en-US" sz="1600" b="1" dirty="0" smtClean="0"/>
              <a:t>河野（</a:t>
            </a:r>
            <a:r>
              <a:rPr lang="en-US" altLang="ja-JP" sz="1600" b="1" dirty="0" smtClean="0"/>
              <a:t>2007</a:t>
            </a:r>
            <a:r>
              <a:rPr lang="ja-JP" altLang="en-US" sz="1600" b="1" dirty="0" smtClean="0"/>
              <a:t>）</a:t>
            </a:r>
            <a:endParaRPr lang="en-US" altLang="ja-JP" sz="1600" b="1" dirty="0" smtClean="0"/>
          </a:p>
          <a:p>
            <a:pPr>
              <a:buNone/>
            </a:pPr>
            <a:r>
              <a:rPr lang="en-US" altLang="ja-JP" sz="2000" dirty="0" smtClean="0"/>
              <a:t>	</a:t>
            </a:r>
            <a:r>
              <a:rPr lang="ja-JP" altLang="en-US" sz="2000" dirty="0" smtClean="0"/>
              <a:t>外国語学習者によって</a:t>
            </a:r>
            <a:r>
              <a:rPr lang="en-US" altLang="ja-JP" sz="2000" dirty="0" smtClean="0"/>
              <a:t>PSU (Perceptional Sense Unit </a:t>
            </a:r>
            <a:r>
              <a:rPr lang="ja-JP" altLang="en-US" sz="2000" dirty="0" smtClean="0"/>
              <a:t>知覚的意味単位</a:t>
            </a:r>
            <a:r>
              <a:rPr lang="en-US" altLang="ja-JP" sz="2000" dirty="0" smtClean="0"/>
              <a:t>)</a:t>
            </a:r>
            <a:r>
              <a:rPr lang="ja-JP" altLang="en-US" sz="2000" dirty="0" smtClean="0"/>
              <a:t>の長さはさまざま。それぞれに最適な文章の区切り法（</a:t>
            </a:r>
            <a:r>
              <a:rPr lang="en-US" altLang="ja-JP" sz="2000" dirty="0" smtClean="0"/>
              <a:t>phrasing</a:t>
            </a:r>
            <a:r>
              <a:rPr lang="ja-JP" altLang="en-US" sz="2000" dirty="0" smtClean="0"/>
              <a:t>）がある。</a:t>
            </a:r>
            <a:endParaRPr lang="en-US" altLang="ja-JP" sz="2000" dirty="0" smtClean="0"/>
          </a:p>
          <a:p>
            <a:pPr>
              <a:buNone/>
            </a:pPr>
            <a:endParaRPr lang="en-US" altLang="ja-JP" sz="900" dirty="0" smtClean="0"/>
          </a:p>
          <a:p>
            <a:pPr>
              <a:buNone/>
            </a:pPr>
            <a:r>
              <a:rPr lang="en-US" altLang="ja-JP" sz="1600" b="1" dirty="0" smtClean="0"/>
              <a:t>	</a:t>
            </a:r>
            <a:r>
              <a:rPr lang="ja-JP" altLang="en-US" sz="1600" b="1" dirty="0" smtClean="0"/>
              <a:t>門田（</a:t>
            </a:r>
            <a:r>
              <a:rPr lang="en-US" altLang="ja-JP" sz="1600" b="1" dirty="0" smtClean="0"/>
              <a:t>2007</a:t>
            </a:r>
            <a:r>
              <a:rPr lang="ja-JP" altLang="en-US" sz="1600" b="1" dirty="0" smtClean="0"/>
              <a:t>）</a:t>
            </a:r>
            <a:endParaRPr lang="en-US" altLang="ja-JP" sz="1600" b="1" dirty="0" smtClean="0"/>
          </a:p>
          <a:p>
            <a:pPr>
              <a:buNone/>
            </a:pPr>
            <a:r>
              <a:rPr lang="en-US" altLang="ja-JP" sz="2000" dirty="0" smtClean="0"/>
              <a:t>	</a:t>
            </a:r>
            <a:r>
              <a:rPr lang="ja-JP" altLang="en-US" sz="2000" dirty="0" smtClean="0"/>
              <a:t>「約</a:t>
            </a:r>
            <a:r>
              <a:rPr lang="en-US" altLang="ja-JP" sz="2000" dirty="0" smtClean="0"/>
              <a:t>2 </a:t>
            </a:r>
            <a:r>
              <a:rPr lang="ja-JP" altLang="en-US" sz="2000" dirty="0" smtClean="0"/>
              <a:t>秒以内に一気に復唱できる語彙チャンクを基礎にして，分析的・体系的な文法ルールの習得が行われるのではないか」</a:t>
            </a:r>
            <a:endParaRPr lang="en-US" altLang="ja-JP" sz="2000" dirty="0" smtClean="0"/>
          </a:p>
          <a:p>
            <a:pPr>
              <a:buNone/>
            </a:pPr>
            <a:endParaRPr lang="en-US" altLang="ja-JP" sz="2000" dirty="0" smtClean="0"/>
          </a:p>
          <a:p>
            <a:pPr>
              <a:buNone/>
            </a:pPr>
            <a:endParaRPr lang="en-US" altLang="ja-JP" sz="2000" dirty="0" smtClean="0"/>
          </a:p>
          <a:p>
            <a:pPr>
              <a:buNone/>
            </a:pPr>
            <a:endParaRPr kumimoji="1" lang="ja-JP" alt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b="1" dirty="0" smtClean="0"/>
              <a:t>5.7  CALL</a:t>
            </a:r>
            <a:r>
              <a:rPr lang="ja-JP" altLang="en-US" sz="2800" b="1" dirty="0" smtClean="0"/>
              <a:t>チャンク読み訓練の必要性</a:t>
            </a:r>
            <a:endParaRPr kumimoji="1" lang="ja-JP" altLang="en-US" sz="2800" dirty="0"/>
          </a:p>
        </p:txBody>
      </p:sp>
      <p:graphicFrame>
        <p:nvGraphicFramePr>
          <p:cNvPr id="4" name="コンテンツ プレースホルダ 3"/>
          <p:cNvGraphicFramePr>
            <a:graphicFrameLocks noGrp="1"/>
          </p:cNvGraphicFramePr>
          <p:nvPr>
            <p:ph idx="1"/>
          </p:nvPr>
        </p:nvGraphicFramePr>
        <p:xfrm>
          <a:off x="428596" y="1643050"/>
          <a:ext cx="82296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Documents and Settings\EIICHI YUBUNE\デスクトップ\superstock_143-322bbeach-beckoning-through-open-window-posters.jpg"/>
          <p:cNvPicPr>
            <a:picLocks noChangeAspect="1" noChangeArrowheads="1"/>
          </p:cNvPicPr>
          <p:nvPr/>
        </p:nvPicPr>
        <p:blipFill>
          <a:blip r:embed="rId7" cstate="print"/>
          <a:srcRect/>
          <a:stretch>
            <a:fillRect/>
          </a:stretch>
        </p:blipFill>
        <p:spPr bwMode="auto">
          <a:xfrm>
            <a:off x="5643570" y="3143248"/>
            <a:ext cx="1428760" cy="1071570"/>
          </a:xfrm>
          <a:prstGeom prst="rect">
            <a:avLst/>
          </a:prstGeom>
          <a:noFill/>
        </p:spPr>
      </p:pic>
      <p:pic>
        <p:nvPicPr>
          <p:cNvPr id="2050" name="Picture 2" descr="C:\Documents and Settings\EIICHI YUBUNE\デスクトップ\Apple20iPad1.jpg"/>
          <p:cNvPicPr>
            <a:picLocks noChangeAspect="1" noChangeArrowheads="1"/>
          </p:cNvPicPr>
          <p:nvPr/>
        </p:nvPicPr>
        <p:blipFill>
          <a:blip r:embed="rId8" cstate="print"/>
          <a:srcRect/>
          <a:stretch>
            <a:fillRect/>
          </a:stretch>
        </p:blipFill>
        <p:spPr bwMode="auto">
          <a:xfrm>
            <a:off x="5508104" y="5013176"/>
            <a:ext cx="1785950" cy="1135752"/>
          </a:xfrm>
          <a:prstGeom prst="rect">
            <a:avLst/>
          </a:prstGeom>
          <a:noFill/>
        </p:spPr>
      </p:pic>
      <p:sp>
        <p:nvSpPr>
          <p:cNvPr id="8" name="正方形/長方形 7"/>
          <p:cNvSpPr/>
          <p:nvPr/>
        </p:nvSpPr>
        <p:spPr>
          <a:xfrm>
            <a:off x="1259632" y="2420888"/>
            <a:ext cx="6768752" cy="396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b="1" dirty="0" smtClean="0"/>
              <a:t>5.7  CALL</a:t>
            </a:r>
            <a:r>
              <a:rPr lang="ja-JP" altLang="en-US" sz="2800" b="1" dirty="0" smtClean="0"/>
              <a:t>チャンク読み訓練の必要性</a:t>
            </a:r>
            <a:endParaRPr kumimoji="1" lang="ja-JP" altLang="en-US" sz="2800" dirty="0"/>
          </a:p>
        </p:txBody>
      </p:sp>
      <p:graphicFrame>
        <p:nvGraphicFramePr>
          <p:cNvPr id="4" name="コンテンツ プレースホルダ 3"/>
          <p:cNvGraphicFramePr>
            <a:graphicFrameLocks noGrp="1"/>
          </p:cNvGraphicFramePr>
          <p:nvPr>
            <p:ph idx="1"/>
          </p:nvPr>
        </p:nvGraphicFramePr>
        <p:xfrm>
          <a:off x="428596" y="1643050"/>
          <a:ext cx="82296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Documents and Settings\EIICHI YUBUNE\デスクトップ\superstock_143-322bbeach-beckoning-through-open-window-posters.jpg"/>
          <p:cNvPicPr>
            <a:picLocks noChangeAspect="1" noChangeArrowheads="1"/>
          </p:cNvPicPr>
          <p:nvPr/>
        </p:nvPicPr>
        <p:blipFill>
          <a:blip r:embed="rId7" cstate="print"/>
          <a:srcRect/>
          <a:stretch>
            <a:fillRect/>
          </a:stretch>
        </p:blipFill>
        <p:spPr bwMode="auto">
          <a:xfrm>
            <a:off x="5643570" y="3143248"/>
            <a:ext cx="1428760" cy="1071570"/>
          </a:xfrm>
          <a:prstGeom prst="rect">
            <a:avLst/>
          </a:prstGeom>
          <a:noFill/>
        </p:spPr>
      </p:pic>
      <p:pic>
        <p:nvPicPr>
          <p:cNvPr id="2050" name="Picture 2" descr="C:\Documents and Settings\EIICHI YUBUNE\デスクトップ\Apple20iPad1.jpg"/>
          <p:cNvPicPr>
            <a:picLocks noChangeAspect="1" noChangeArrowheads="1"/>
          </p:cNvPicPr>
          <p:nvPr/>
        </p:nvPicPr>
        <p:blipFill>
          <a:blip r:embed="rId8" cstate="print"/>
          <a:srcRect/>
          <a:stretch>
            <a:fillRect/>
          </a:stretch>
        </p:blipFill>
        <p:spPr bwMode="auto">
          <a:xfrm>
            <a:off x="5508104" y="5013176"/>
            <a:ext cx="1785950" cy="1135752"/>
          </a:xfrm>
          <a:prstGeom prst="rect">
            <a:avLst/>
          </a:prstGeom>
          <a:noFill/>
        </p:spPr>
      </p:pic>
      <p:sp>
        <p:nvSpPr>
          <p:cNvPr id="7" name="正方形/長方形 6"/>
          <p:cNvSpPr/>
          <p:nvPr/>
        </p:nvSpPr>
        <p:spPr>
          <a:xfrm>
            <a:off x="1547664" y="4365104"/>
            <a:ext cx="6264696"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b="1" dirty="0" smtClean="0"/>
              <a:t>5.7  CALL</a:t>
            </a:r>
            <a:r>
              <a:rPr lang="ja-JP" altLang="en-US" sz="2800" b="1" dirty="0" smtClean="0"/>
              <a:t>チャンク読み訓練の必要性</a:t>
            </a:r>
            <a:endParaRPr kumimoji="1" lang="ja-JP" altLang="en-US" sz="2800" dirty="0"/>
          </a:p>
        </p:txBody>
      </p:sp>
      <p:graphicFrame>
        <p:nvGraphicFramePr>
          <p:cNvPr id="4" name="コンテンツ プレースホルダ 3"/>
          <p:cNvGraphicFramePr>
            <a:graphicFrameLocks noGrp="1"/>
          </p:cNvGraphicFramePr>
          <p:nvPr>
            <p:ph idx="1"/>
          </p:nvPr>
        </p:nvGraphicFramePr>
        <p:xfrm>
          <a:off x="428596" y="1643050"/>
          <a:ext cx="82296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Documents and Settings\EIICHI YUBUNE\デスクトップ\superstock_143-322bbeach-beckoning-through-open-window-posters.jpg"/>
          <p:cNvPicPr>
            <a:picLocks noChangeAspect="1" noChangeArrowheads="1"/>
          </p:cNvPicPr>
          <p:nvPr/>
        </p:nvPicPr>
        <p:blipFill>
          <a:blip r:embed="rId7" cstate="print"/>
          <a:srcRect/>
          <a:stretch>
            <a:fillRect/>
          </a:stretch>
        </p:blipFill>
        <p:spPr bwMode="auto">
          <a:xfrm>
            <a:off x="5643570" y="3143248"/>
            <a:ext cx="1428760" cy="1071570"/>
          </a:xfrm>
          <a:prstGeom prst="rect">
            <a:avLst/>
          </a:prstGeom>
          <a:noFill/>
        </p:spPr>
      </p:pic>
      <p:pic>
        <p:nvPicPr>
          <p:cNvPr id="2050" name="Picture 2" descr="C:\Documents and Settings\EIICHI YUBUNE\デスクトップ\Apple20iPad1.jpg"/>
          <p:cNvPicPr>
            <a:picLocks noChangeAspect="1" noChangeArrowheads="1"/>
          </p:cNvPicPr>
          <p:nvPr/>
        </p:nvPicPr>
        <p:blipFill>
          <a:blip r:embed="rId8" cstate="print"/>
          <a:srcRect/>
          <a:stretch>
            <a:fillRect/>
          </a:stretch>
        </p:blipFill>
        <p:spPr bwMode="auto">
          <a:xfrm>
            <a:off x="5508104" y="5013176"/>
            <a:ext cx="1785950" cy="113575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sz="2400" dirty="0" smtClean="0"/>
              <a:t>では、なぜチャンクに区切られた英文が、速く読め、理解を促進し、記憶されやすいのか？</a:t>
            </a:r>
            <a:endParaRPr lang="en-US" altLang="ja-JP" sz="2400" dirty="0" smtClean="0"/>
          </a:p>
          <a:p>
            <a:pPr>
              <a:buNone/>
            </a:pPr>
            <a:endParaRPr lang="en-US" altLang="ja-JP" sz="2400" dirty="0" smtClean="0"/>
          </a:p>
          <a:p>
            <a:r>
              <a:rPr lang="ja-JP" altLang="en-US" sz="2400" dirty="0" smtClean="0"/>
              <a:t>「韻律構造仮説」</a:t>
            </a:r>
            <a:r>
              <a:rPr lang="en-US" altLang="ja-JP" sz="2400" dirty="0" smtClean="0"/>
              <a:t>prosodic configuration hypothesis</a:t>
            </a:r>
            <a:r>
              <a:rPr lang="ja-JP" altLang="en-US" sz="2400" dirty="0" smtClean="0"/>
              <a:t>　　</a:t>
            </a:r>
            <a:endParaRPr lang="en-US" altLang="ja-JP" sz="2400" dirty="0" smtClean="0"/>
          </a:p>
          <a:p>
            <a:pPr>
              <a:buNone/>
            </a:pPr>
            <a:r>
              <a:rPr lang="en-US" altLang="ja-JP" sz="2400" dirty="0" smtClean="0"/>
              <a:t>	</a:t>
            </a:r>
            <a:r>
              <a:rPr lang="ja-JP" altLang="en-US" sz="2400" dirty="0" smtClean="0"/>
              <a:t>門田（</a:t>
            </a:r>
            <a:r>
              <a:rPr lang="en-US" altLang="ja-JP" sz="2400" dirty="0" smtClean="0"/>
              <a:t>2002; 2005</a:t>
            </a:r>
            <a:r>
              <a:rPr lang="ja-JP" altLang="en-US" sz="2400" dirty="0" smtClean="0"/>
              <a:t>）</a:t>
            </a:r>
            <a:endParaRPr lang="en-US" altLang="ja-JP" sz="2400" dirty="0" smtClean="0"/>
          </a:p>
          <a:p>
            <a:pPr>
              <a:buNone/>
            </a:pPr>
            <a:r>
              <a:rPr lang="en-US" altLang="ja-JP" sz="2400" dirty="0" smtClean="0"/>
              <a:t>	</a:t>
            </a:r>
            <a:r>
              <a:rPr lang="ja-JP" altLang="en-US" sz="2400" dirty="0" smtClean="0"/>
              <a:t>「韻律情報を利用し、語句の処理単位やチャンクに分割・組織化することが読みの中心的段階に関与する」</a:t>
            </a:r>
            <a:endParaRPr lang="en-US" altLang="ja-JP" sz="2400" dirty="0" smtClean="0"/>
          </a:p>
          <a:p>
            <a:pPr algn="ctr">
              <a:buNone/>
            </a:pPr>
            <a:r>
              <a:rPr lang="ja-JP" altLang="en-US" sz="2400" dirty="0" smtClean="0"/>
              <a:t>↓</a:t>
            </a:r>
            <a:endParaRPr lang="en-US" altLang="ja-JP" sz="2400" dirty="0" smtClean="0"/>
          </a:p>
          <a:p>
            <a:pPr algn="ctr">
              <a:buNone/>
            </a:pPr>
            <a:r>
              <a:rPr lang="ja-JP" altLang="en-US" sz="2400" dirty="0" smtClean="0"/>
              <a:t>この働きを実現する音声単位として</a:t>
            </a:r>
            <a:endParaRPr lang="en-US" altLang="ja-JP" sz="2400" dirty="0" smtClean="0"/>
          </a:p>
          <a:p>
            <a:pPr algn="ctr">
              <a:buNone/>
            </a:pPr>
            <a:r>
              <a:rPr lang="en-US" altLang="ja-JP" sz="2400" dirty="0" smtClean="0"/>
              <a:t>Breath Group (BG)</a:t>
            </a:r>
            <a:r>
              <a:rPr lang="ja-JP" altLang="en-US" sz="2400" dirty="0" smtClean="0"/>
              <a:t>に着目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Left)">
                                      <p:cBhvr>
                                        <p:cTn id="7" dur="500"/>
                                        <p:tgtEl>
                                          <p:spTgt spid="3">
                                            <p:txEl>
                                              <p:pRg st="2" end="2"/>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strips(downLeft)">
                                      <p:cBhvr>
                                        <p:cTn id="10" dur="500"/>
                                        <p:tgtEl>
                                          <p:spTgt spid="3">
                                            <p:txEl>
                                              <p:pRg st="3" end="3"/>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strips(downLeft)">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additive="base">
                                        <p:cTn id="2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b="1" dirty="0" smtClean="0"/>
              <a:t>5.8  CALL</a:t>
            </a:r>
            <a:r>
              <a:rPr lang="ja-JP" altLang="en-US" sz="2800" b="1" dirty="0" smtClean="0"/>
              <a:t>チャンク読み音読、シャドーイングへ</a:t>
            </a:r>
            <a:endParaRPr kumimoji="1" lang="ja-JP" altLang="en-US" sz="2800" dirty="0"/>
          </a:p>
        </p:txBody>
      </p:sp>
      <p:sp>
        <p:nvSpPr>
          <p:cNvPr id="3" name="コンテンツ プレースホルダ 2"/>
          <p:cNvSpPr>
            <a:spLocks noGrp="1"/>
          </p:cNvSpPr>
          <p:nvPr>
            <p:ph idx="1"/>
          </p:nvPr>
        </p:nvSpPr>
        <p:spPr>
          <a:xfrm>
            <a:off x="457200" y="1600200"/>
            <a:ext cx="8229600" cy="4757758"/>
          </a:xfrm>
        </p:spPr>
        <p:txBody>
          <a:bodyPr>
            <a:normAutofit/>
          </a:bodyPr>
          <a:lstStyle/>
          <a:p>
            <a:r>
              <a:rPr lang="ja-JP" altLang="en-US" sz="2400" dirty="0" smtClean="0"/>
              <a:t>内容に注意を向けた音読やコンテンツ・シャドーイングをチャンク単位で行うことで，</a:t>
            </a:r>
            <a:r>
              <a:rPr lang="en-US" altLang="ja-JP" sz="2400" dirty="0" smtClean="0"/>
              <a:t>BG</a:t>
            </a:r>
            <a:r>
              <a:rPr lang="ja-JP" altLang="en-US" sz="2400" dirty="0" smtClean="0"/>
              <a:t>の持つ韻律情報を利用して，分析的・体系的な語彙・文法習得が行われることも期待できるであろう（門田</a:t>
            </a:r>
            <a:r>
              <a:rPr lang="en-US" altLang="ja-JP" sz="2400" dirty="0" smtClean="0"/>
              <a:t>, 2002; </a:t>
            </a:r>
            <a:r>
              <a:rPr lang="ja-JP" altLang="en-US" sz="2400" dirty="0" smtClean="0"/>
              <a:t>神田他</a:t>
            </a:r>
            <a:r>
              <a:rPr lang="en-US" altLang="ja-JP" sz="2400" dirty="0" smtClean="0"/>
              <a:t>, 2010</a:t>
            </a:r>
            <a:r>
              <a:rPr lang="ja-JP" altLang="en-US" sz="2400" dirty="0" smtClean="0"/>
              <a:t>）</a:t>
            </a:r>
            <a:endParaRPr kumimoji="1" lang="ja-JP" altLang="en-US" sz="2400" dirty="0"/>
          </a:p>
        </p:txBody>
      </p:sp>
      <p:pic>
        <p:nvPicPr>
          <p:cNvPr id="4097" name="Picture 1" descr="C:\Documents and Settings\EIICHI YUBUNE\デスクトップ\4877315233.jpg"/>
          <p:cNvPicPr>
            <a:picLocks noChangeAspect="1" noChangeArrowheads="1"/>
          </p:cNvPicPr>
          <p:nvPr/>
        </p:nvPicPr>
        <p:blipFill>
          <a:blip r:embed="rId2" cstate="print"/>
          <a:srcRect/>
          <a:stretch>
            <a:fillRect/>
          </a:stretch>
        </p:blipFill>
        <p:spPr bwMode="auto">
          <a:xfrm>
            <a:off x="6500826" y="3429000"/>
            <a:ext cx="2016418" cy="286423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sz="2800" b="1" dirty="0" smtClean="0"/>
              <a:t>6.  </a:t>
            </a:r>
            <a:r>
              <a:rPr lang="ja-JP" altLang="en-US" sz="2800" b="1" dirty="0" smtClean="0"/>
              <a:t>今後の課題　</a:t>
            </a:r>
            <a:endParaRPr kumimoji="1" lang="ja-JP" altLang="en-US" sz="2800" dirty="0"/>
          </a:p>
        </p:txBody>
      </p:sp>
      <p:sp>
        <p:nvSpPr>
          <p:cNvPr id="3" name="コンテンツ プレースホルダ 2"/>
          <p:cNvSpPr>
            <a:spLocks noGrp="1"/>
          </p:cNvSpPr>
          <p:nvPr>
            <p:ph idx="1"/>
          </p:nvPr>
        </p:nvSpPr>
        <p:spPr/>
        <p:txBody>
          <a:bodyPr/>
          <a:lstStyle/>
          <a:p>
            <a:pPr>
              <a:buNone/>
            </a:pPr>
            <a:r>
              <a:rPr lang="en-US" altLang="ja-JP" sz="2000" dirty="0" smtClean="0"/>
              <a:t>	1) </a:t>
            </a:r>
            <a:r>
              <a:rPr lang="ja-JP" altLang="en-US" sz="2000" dirty="0" smtClean="0"/>
              <a:t>米語以外，公開を目的としない，日常での発話</a:t>
            </a:r>
            <a:endParaRPr lang="en-US" altLang="ja-JP" sz="2000" dirty="0" smtClean="0"/>
          </a:p>
          <a:p>
            <a:pPr>
              <a:buNone/>
            </a:pPr>
            <a:r>
              <a:rPr lang="en-US" altLang="ja-JP" sz="2000" dirty="0" smtClean="0"/>
              <a:t> 	2) </a:t>
            </a:r>
            <a:r>
              <a:rPr lang="ja-JP" altLang="en-US" sz="2000" dirty="0" smtClean="0"/>
              <a:t>音に関係する音声量（音節数，音素数，ストレス数，拍数など）</a:t>
            </a:r>
            <a:endParaRPr lang="en-US" altLang="ja-JP" sz="2000" dirty="0" smtClean="0"/>
          </a:p>
          <a:p>
            <a:pPr>
              <a:buNone/>
            </a:pPr>
            <a:r>
              <a:rPr lang="en-US" altLang="ja-JP" sz="2000" dirty="0" smtClean="0"/>
              <a:t>	</a:t>
            </a:r>
            <a:r>
              <a:rPr lang="ja-JP" altLang="en-US" sz="2000" dirty="0" smtClean="0"/>
              <a:t>　 意味に関係する言語量（単語数，内容語数，機能語数など）</a:t>
            </a:r>
            <a:endParaRPr kumimoji="1" lang="en-US" altLang="ja-JP" sz="1800" dirty="0" smtClean="0"/>
          </a:p>
          <a:p>
            <a:pPr>
              <a:buNone/>
            </a:pPr>
            <a:r>
              <a:rPr lang="ja-JP" altLang="en-US" sz="1800" dirty="0" smtClean="0"/>
              <a:t>　</a:t>
            </a:r>
            <a:r>
              <a:rPr lang="en-US" altLang="ja-JP" sz="1800" dirty="0" smtClean="0"/>
              <a:t>	3)  </a:t>
            </a:r>
            <a:r>
              <a:rPr lang="ja-JP" altLang="en-US" sz="1800" dirty="0" smtClean="0"/>
              <a:t>呼気段落長と統語のインターフェイス</a:t>
            </a:r>
            <a:endParaRPr lang="en-US" altLang="ja-JP" sz="1800" dirty="0" smtClean="0"/>
          </a:p>
          <a:p>
            <a:pPr>
              <a:buNone/>
            </a:pPr>
            <a:r>
              <a:rPr lang="ja-JP" altLang="en-US" sz="1800" dirty="0" smtClean="0"/>
              <a:t>　</a:t>
            </a:r>
            <a:r>
              <a:rPr lang="en-US" altLang="ja-JP" sz="1800" dirty="0" smtClean="0"/>
              <a:t>	</a:t>
            </a:r>
            <a:r>
              <a:rPr lang="ja-JP" altLang="en-US" sz="1800" dirty="0" smtClean="0"/>
              <a:t>　　</a:t>
            </a:r>
            <a:r>
              <a:rPr lang="ja-JP" altLang="en-US" sz="1600" dirty="0" smtClean="0"/>
              <a:t>（例えば、文構造が呼気段落長や呼気段落の発話スピードに与える影響など）</a:t>
            </a:r>
            <a:endParaRPr lang="en-US" altLang="ja-JP" sz="1600" dirty="0" smtClean="0"/>
          </a:p>
          <a:p>
            <a:pPr>
              <a:buNone/>
            </a:pPr>
            <a:endParaRPr lang="en-US" sz="1600" dirty="0" smtClean="0"/>
          </a:p>
          <a:p>
            <a:pPr>
              <a:buNone/>
            </a:pPr>
            <a:r>
              <a:rPr lang="en-US" sz="1600" dirty="0" smtClean="0"/>
              <a:t>	</a:t>
            </a:r>
            <a:r>
              <a:rPr lang="ja-JP" altLang="en-US" sz="1600" dirty="0" smtClean="0"/>
              <a:t>　　統語論：</a:t>
            </a:r>
            <a:endParaRPr lang="en-US" sz="1600" dirty="0" smtClean="0"/>
          </a:p>
          <a:p>
            <a:pPr>
              <a:buNone/>
            </a:pPr>
            <a:r>
              <a:rPr lang="en-US" sz="1600" dirty="0" smtClean="0"/>
              <a:t>	</a:t>
            </a:r>
            <a:r>
              <a:rPr lang="ja-JP" altLang="en-US" sz="1600" dirty="0" smtClean="0"/>
              <a:t>　　</a:t>
            </a:r>
            <a:r>
              <a:rPr lang="en-US" sz="1600" dirty="0" smtClean="0"/>
              <a:t>[</a:t>
            </a:r>
            <a:r>
              <a:rPr lang="en-US" sz="1600" baseline="-25000" dirty="0" smtClean="0"/>
              <a:t>NP</a:t>
            </a:r>
            <a:r>
              <a:rPr lang="en-US" sz="1600" dirty="0" smtClean="0"/>
              <a:t> this] [</a:t>
            </a:r>
            <a:r>
              <a:rPr lang="en-US" sz="1600" baseline="-25000" dirty="0" smtClean="0"/>
              <a:t>VP</a:t>
            </a:r>
            <a:r>
              <a:rPr lang="en-US" sz="1600" dirty="0" smtClean="0"/>
              <a:t> is [</a:t>
            </a:r>
            <a:r>
              <a:rPr lang="en-US" sz="1600" baseline="-25000" dirty="0" smtClean="0"/>
              <a:t>NP</a:t>
            </a:r>
            <a:r>
              <a:rPr lang="en-US" sz="1600" dirty="0" smtClean="0"/>
              <a:t> the cat [</a:t>
            </a:r>
            <a:r>
              <a:rPr lang="en-US" sz="1600" baseline="-25000" dirty="0" smtClean="0"/>
              <a:t>CP</a:t>
            </a:r>
            <a:r>
              <a:rPr lang="en-US" sz="1600" dirty="0" smtClean="0"/>
              <a:t> that [</a:t>
            </a:r>
            <a:r>
              <a:rPr lang="en-US" sz="1600" baseline="-25000" dirty="0" smtClean="0"/>
              <a:t>VP</a:t>
            </a:r>
            <a:r>
              <a:rPr lang="en-US" sz="1600" dirty="0" smtClean="0"/>
              <a:t> caught [</a:t>
            </a:r>
            <a:r>
              <a:rPr lang="en-US" sz="1600" baseline="-25000" dirty="0" smtClean="0"/>
              <a:t>NP</a:t>
            </a:r>
            <a:r>
              <a:rPr lang="en-US" sz="1600" dirty="0" smtClean="0"/>
              <a:t> the rat [</a:t>
            </a:r>
            <a:r>
              <a:rPr lang="en-US" sz="1600" baseline="-25000" dirty="0" smtClean="0"/>
              <a:t>CP</a:t>
            </a:r>
            <a:r>
              <a:rPr lang="en-US" sz="1600" dirty="0" smtClean="0"/>
              <a:t> that [</a:t>
            </a:r>
            <a:r>
              <a:rPr lang="en-US" sz="1600" baseline="-25000" dirty="0" smtClean="0"/>
              <a:t>VP</a:t>
            </a:r>
            <a:r>
              <a:rPr lang="en-US" sz="1600" dirty="0" smtClean="0"/>
              <a:t> stole [</a:t>
            </a:r>
            <a:r>
              <a:rPr lang="en-US" sz="1600" baseline="-25000" dirty="0" smtClean="0"/>
              <a:t>NP</a:t>
            </a:r>
            <a:r>
              <a:rPr lang="en-US" sz="1600" dirty="0" smtClean="0"/>
              <a:t> the cheese]]]]]]]]</a:t>
            </a:r>
          </a:p>
          <a:p>
            <a:pPr>
              <a:buNone/>
            </a:pPr>
            <a:endParaRPr lang="en-US" sz="800" dirty="0" smtClean="0"/>
          </a:p>
          <a:p>
            <a:pPr>
              <a:buNone/>
            </a:pPr>
            <a:r>
              <a:rPr lang="en-US" altLang="ja-JP" sz="1600" dirty="0" smtClean="0"/>
              <a:t>	</a:t>
            </a:r>
            <a:r>
              <a:rPr lang="ja-JP" altLang="en-US" sz="1600" dirty="0" smtClean="0"/>
              <a:t>　　音韻論：</a:t>
            </a:r>
          </a:p>
          <a:p>
            <a:pPr>
              <a:buNone/>
            </a:pPr>
            <a:r>
              <a:rPr lang="en-US" sz="1600" dirty="0" smtClean="0"/>
              <a:t>	</a:t>
            </a:r>
            <a:r>
              <a:rPr lang="ja-JP" altLang="en-US" sz="1600" dirty="0" smtClean="0"/>
              <a:t>　　</a:t>
            </a:r>
            <a:r>
              <a:rPr lang="en-US" sz="1600" dirty="0" smtClean="0"/>
              <a:t>[</a:t>
            </a:r>
            <a:r>
              <a:rPr lang="en-US" sz="1200" dirty="0" err="1" smtClean="0"/>
              <a:t>IntP</a:t>
            </a:r>
            <a:r>
              <a:rPr lang="en-US" sz="1600" dirty="0" smtClean="0"/>
              <a:t> this is the cat ] [</a:t>
            </a:r>
            <a:r>
              <a:rPr lang="en-US" sz="1200" dirty="0" err="1" smtClean="0"/>
              <a:t>IntP</a:t>
            </a:r>
            <a:r>
              <a:rPr lang="en-US" sz="1600" dirty="0" smtClean="0"/>
              <a:t> that caught the rat ] [</a:t>
            </a:r>
            <a:r>
              <a:rPr lang="en-US" sz="1200" dirty="0" err="1" smtClean="0"/>
              <a:t>IntP</a:t>
            </a:r>
            <a:r>
              <a:rPr lang="en-US" sz="1600" dirty="0" smtClean="0"/>
              <a:t> that stole the cheese]</a:t>
            </a:r>
            <a:endParaRPr lang="ja-JP" altLang="en-US" sz="1600" dirty="0" smtClean="0"/>
          </a:p>
          <a:p>
            <a:pPr>
              <a:buNone/>
            </a:pPr>
            <a:endParaRPr lang="en-US" altLang="ja-JP" sz="1600" dirty="0" smtClean="0"/>
          </a:p>
          <a:p>
            <a:pPr>
              <a:buNone/>
            </a:pPr>
            <a:r>
              <a:rPr lang="en-US" altLang="ja-JP" sz="1600" dirty="0" smtClean="0"/>
              <a:t>								(</a:t>
            </a:r>
            <a:r>
              <a:rPr lang="en-US" altLang="ja-JP" sz="1600" dirty="0" err="1" smtClean="0"/>
              <a:t>Jackendoff</a:t>
            </a:r>
            <a:r>
              <a:rPr lang="en-US" altLang="ja-JP" sz="1600" dirty="0" smtClean="0"/>
              <a:t>, 2002)</a:t>
            </a:r>
          </a:p>
          <a:p>
            <a:pPr>
              <a:buNone/>
            </a:pPr>
            <a:endParaRPr kumimoji="1" lang="en-US" altLang="ja-JP" sz="1800" dirty="0" smtClean="0"/>
          </a:p>
          <a:p>
            <a:pPr>
              <a:buNone/>
            </a:pPr>
            <a:endParaRPr kumimoji="1" lang="ja-JP" alt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800" dirty="0" smtClean="0"/>
              <a:t>References</a:t>
            </a:r>
            <a:endParaRPr kumimoji="1" lang="ja-JP" altLang="en-US" sz="2800" dirty="0"/>
          </a:p>
        </p:txBody>
      </p:sp>
      <p:sp>
        <p:nvSpPr>
          <p:cNvPr id="3" name="コンテンツ プレースホルダ 2"/>
          <p:cNvSpPr>
            <a:spLocks noGrp="1"/>
          </p:cNvSpPr>
          <p:nvPr>
            <p:ph idx="1"/>
          </p:nvPr>
        </p:nvSpPr>
        <p:spPr>
          <a:xfrm>
            <a:off x="428596" y="1428736"/>
            <a:ext cx="8229600" cy="4857784"/>
          </a:xfrm>
        </p:spPr>
        <p:txBody>
          <a:bodyPr>
            <a:noAutofit/>
          </a:bodyPr>
          <a:lstStyle/>
          <a:p>
            <a:r>
              <a:rPr lang="en-US" sz="1800" dirty="0" err="1" smtClean="0"/>
              <a:t>Baddeley</a:t>
            </a:r>
            <a:r>
              <a:rPr lang="en-US" sz="1800" dirty="0" smtClean="0"/>
              <a:t>, A.D. and Hitch, G.J. (1974). Working Memory. In G.A. Bower (Ed.). </a:t>
            </a:r>
            <a:r>
              <a:rPr lang="en-US" sz="1800" i="1" dirty="0" smtClean="0"/>
              <a:t>Recent Advances in learning and Motivation</a:t>
            </a:r>
            <a:r>
              <a:rPr lang="en-US" sz="1800" dirty="0" smtClean="0"/>
              <a:t> (Vol,8, pp.47-89). New York: Academic Press.</a:t>
            </a:r>
            <a:endParaRPr lang="ja-JP" altLang="en-US" sz="1800" dirty="0" smtClean="0"/>
          </a:p>
          <a:p>
            <a:r>
              <a:rPr lang="en-US" sz="1800" dirty="0" err="1" smtClean="0"/>
              <a:t>Baddeley</a:t>
            </a:r>
            <a:r>
              <a:rPr lang="en-US" sz="1800" dirty="0" smtClean="0"/>
              <a:t>, A.D. (2000). The Episodic Buffer: A New Component of Working Memory? </a:t>
            </a:r>
            <a:r>
              <a:rPr lang="en-US" sz="1800" i="1" dirty="0" smtClean="0"/>
              <a:t>Trends in Cognitive Sciences</a:t>
            </a:r>
            <a:r>
              <a:rPr lang="en-US" sz="1800" dirty="0" smtClean="0"/>
              <a:t>, 4, p. 421.</a:t>
            </a:r>
            <a:endParaRPr lang="ja-JP" altLang="en-US" sz="1800" dirty="0" smtClean="0"/>
          </a:p>
          <a:p>
            <a:r>
              <a:rPr lang="en-US" sz="1800" dirty="0" err="1" smtClean="0"/>
              <a:t>Baddeley</a:t>
            </a:r>
            <a:r>
              <a:rPr lang="en-US" sz="1800" dirty="0" smtClean="0"/>
              <a:t>, A.D., Thomson. N. and Buchanan. M. (1975). Word length and the structure of short-term memory. </a:t>
            </a:r>
            <a:r>
              <a:rPr lang="en-US" sz="1800" i="1" dirty="0" smtClean="0"/>
              <a:t>Journal of Verbal Learning and Verbal Behavior</a:t>
            </a:r>
            <a:r>
              <a:rPr lang="en-US" sz="1800" dirty="0" smtClean="0"/>
              <a:t>, 14, 575-589.</a:t>
            </a:r>
            <a:endParaRPr lang="ja-JP" altLang="en-US" sz="1800" dirty="0" smtClean="0"/>
          </a:p>
          <a:p>
            <a:r>
              <a:rPr lang="en-US" sz="1800" dirty="0" err="1" smtClean="0"/>
              <a:t>Baqrrouillet</a:t>
            </a:r>
            <a:r>
              <a:rPr lang="en-US" sz="1800" dirty="0" smtClean="0"/>
              <a:t>, P., </a:t>
            </a:r>
            <a:r>
              <a:rPr lang="en-US" sz="1800" dirty="0" err="1" smtClean="0"/>
              <a:t>Barnardin</a:t>
            </a:r>
            <a:r>
              <a:rPr lang="en-US" sz="1800" dirty="0" smtClean="0"/>
              <a:t>, S., and </a:t>
            </a:r>
            <a:r>
              <a:rPr lang="en-US" sz="1800" dirty="0" err="1" smtClean="0"/>
              <a:t>Camos</a:t>
            </a:r>
            <a:r>
              <a:rPr lang="en-US" sz="1800" dirty="0" smtClean="0"/>
              <a:t>, V. (2004). Time constraints and resource sharing in adult’s working memory spans. </a:t>
            </a:r>
            <a:r>
              <a:rPr lang="en-US" sz="1800" i="1" dirty="0" smtClean="0"/>
              <a:t>Journal of Experimental Psychology: General,</a:t>
            </a:r>
            <a:r>
              <a:rPr lang="en-US" sz="1800" dirty="0" smtClean="0"/>
              <a:t> 133, 83-100.</a:t>
            </a:r>
            <a:endParaRPr lang="ja-JP" altLang="en-US" sz="1800" dirty="0" smtClean="0"/>
          </a:p>
          <a:p>
            <a:r>
              <a:rPr lang="en-US" sz="1800" dirty="0" smtClean="0"/>
              <a:t>Card, S. K., &amp; Moran, T. P., &amp; Newell, A., (1983). The psychology of human-computer interaction.</a:t>
            </a:r>
            <a:r>
              <a:rPr lang="ja-JP" altLang="en-US" sz="1800" dirty="0" smtClean="0"/>
              <a:t>　</a:t>
            </a:r>
            <a:r>
              <a:rPr lang="en-US" sz="1800" dirty="0" smtClean="0"/>
              <a:t>Lawrence </a:t>
            </a:r>
            <a:r>
              <a:rPr lang="en-US" sz="1800" dirty="0" err="1" smtClean="0"/>
              <a:t>ErlbaumAssociates</a:t>
            </a:r>
            <a:r>
              <a:rPr lang="en-US" sz="1800" dirty="0" smtClean="0"/>
              <a:t>, Inc.</a:t>
            </a:r>
            <a:endParaRPr lang="ja-JP" altLang="en-US" sz="1800" dirty="0" smtClean="0"/>
          </a:p>
          <a:p>
            <a:r>
              <a:rPr lang="en-US" sz="1800" dirty="0" smtClean="0"/>
              <a:t>Chafe, W.L. (1985). Linguistic </a:t>
            </a:r>
            <a:r>
              <a:rPr lang="en-US" sz="1800" dirty="0" err="1" smtClean="0"/>
              <a:t>defferences</a:t>
            </a:r>
            <a:r>
              <a:rPr lang="en-US" sz="1800" dirty="0" smtClean="0"/>
              <a:t> produced by differences between speaking and writing. In D.R. Olson, N. Torrance, and A. </a:t>
            </a:r>
            <a:r>
              <a:rPr lang="en-US" sz="1800" dirty="0" err="1" smtClean="0"/>
              <a:t>Hildyard</a:t>
            </a:r>
            <a:r>
              <a:rPr lang="en-US" sz="1800" dirty="0" smtClean="0"/>
              <a:t> (eds.). </a:t>
            </a:r>
            <a:r>
              <a:rPr lang="en-US" sz="1800" i="1" dirty="0" smtClean="0"/>
              <a:t>Literacy, Language, and Learning: The Nature and Consequences of Reading and Writing</a:t>
            </a:r>
            <a:r>
              <a:rPr lang="en-US" sz="1800" dirty="0" smtClean="0"/>
              <a:t>. (pp.105-123). Cambridge: Cambridge University Press.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idx="1"/>
          </p:nvPr>
        </p:nvSpPr>
        <p:spPr>
          <a:xfrm>
            <a:off x="457200" y="642918"/>
            <a:ext cx="8229600" cy="5483245"/>
          </a:xfrm>
        </p:spPr>
        <p:txBody>
          <a:bodyPr>
            <a:normAutofit/>
          </a:bodyPr>
          <a:lstStyle/>
          <a:p>
            <a:r>
              <a:rPr lang="en-US" sz="1800" dirty="0" smtClean="0"/>
              <a:t>Cowan, N. (2001). The magical number 4 in short-term memory: A reconsideration of mental storage capacity. </a:t>
            </a:r>
            <a:r>
              <a:rPr lang="en-US" sz="1800" i="1" dirty="0" smtClean="0"/>
              <a:t>Behavioral and Brain Sciences</a:t>
            </a:r>
            <a:r>
              <a:rPr lang="en-US" sz="1800" dirty="0" smtClean="0"/>
              <a:t>, 24: 87-185.</a:t>
            </a:r>
            <a:endParaRPr lang="ja-JP" altLang="en-US" sz="1800" dirty="0" smtClean="0"/>
          </a:p>
          <a:p>
            <a:r>
              <a:rPr lang="en-US" sz="1800" dirty="0" smtClean="0"/>
              <a:t>Cowan, N and </a:t>
            </a:r>
            <a:r>
              <a:rPr lang="en-US" sz="1800" dirty="0" err="1" smtClean="0"/>
              <a:t>AuBuchon</a:t>
            </a:r>
            <a:r>
              <a:rPr lang="en-US" sz="1800" dirty="0" smtClean="0"/>
              <a:t>, A.M.. (2008). Short-term memory </a:t>
            </a:r>
            <a:r>
              <a:rPr lang="en-US" sz="1800" dirty="0" err="1" smtClean="0"/>
              <a:t>lossover</a:t>
            </a:r>
            <a:r>
              <a:rPr lang="en-US" sz="1800" dirty="0" smtClean="0"/>
              <a:t> time without retroactive stimulus interference. </a:t>
            </a:r>
            <a:r>
              <a:rPr lang="en-US" sz="1800" i="1" dirty="0" err="1" smtClean="0"/>
              <a:t>Psychonomic</a:t>
            </a:r>
            <a:r>
              <a:rPr lang="en-US" sz="1800" i="1" dirty="0" smtClean="0"/>
              <a:t> Bulletin and Review</a:t>
            </a:r>
            <a:r>
              <a:rPr lang="en-US" sz="1800" dirty="0" smtClean="0"/>
              <a:t>, 15, 230-235.</a:t>
            </a:r>
            <a:endParaRPr lang="ja-JP" altLang="en-US" sz="1800" dirty="0" smtClean="0"/>
          </a:p>
          <a:p>
            <a:r>
              <a:rPr lang="en-US" sz="1800" dirty="0" smtClean="0"/>
              <a:t>Cowan, N., Elliott, E.M., </a:t>
            </a:r>
            <a:r>
              <a:rPr lang="en-US" sz="1800" dirty="0" err="1" smtClean="0"/>
              <a:t>Sults</a:t>
            </a:r>
            <a:r>
              <a:rPr lang="en-US" sz="1800" dirty="0" smtClean="0"/>
              <a:t>, J.S., Nugent, L.D., Bomb, P. and </a:t>
            </a:r>
            <a:r>
              <a:rPr lang="en-US" sz="1800" dirty="0" err="1" smtClean="0"/>
              <a:t>Hismjatullina</a:t>
            </a:r>
            <a:r>
              <a:rPr lang="en-US" sz="1800" dirty="0" smtClean="0"/>
              <a:t>, A. (2006). Rethinking speed theories of cognitive development: Increasing the rate of recall without affecting accuracy. </a:t>
            </a:r>
            <a:r>
              <a:rPr lang="en-US" sz="1800" i="1" dirty="0" smtClean="0"/>
              <a:t>Psychological Science</a:t>
            </a:r>
            <a:r>
              <a:rPr lang="en-US" sz="1800" dirty="0" smtClean="0"/>
              <a:t>, 17, 67-73.</a:t>
            </a:r>
            <a:endParaRPr lang="ja-JP" altLang="en-US" sz="1800" dirty="0" smtClean="0"/>
          </a:p>
          <a:p>
            <a:r>
              <a:rPr lang="en-US" sz="1800" dirty="0" smtClean="0"/>
              <a:t>Cowan, N., Morey, C.C., Chen, Z., Gilchrist, A.L. and </a:t>
            </a:r>
            <a:r>
              <a:rPr lang="en-US" sz="1800" dirty="0" err="1" smtClean="0"/>
              <a:t>Saults</a:t>
            </a:r>
            <a:r>
              <a:rPr lang="en-US" sz="1800" dirty="0" smtClean="0"/>
              <a:t>, J.S. (2008). Theory and measurement of working memory capacity limits. </a:t>
            </a:r>
            <a:r>
              <a:rPr lang="en-US" sz="1800" i="1" dirty="0" smtClean="0"/>
              <a:t>The </a:t>
            </a:r>
            <a:r>
              <a:rPr lang="en-US" sz="1800" i="1" dirty="0" err="1" smtClean="0"/>
              <a:t>Pshychology</a:t>
            </a:r>
            <a:r>
              <a:rPr lang="en-US" sz="1800" i="1" dirty="0" smtClean="0"/>
              <a:t> of Learning and Motivation</a:t>
            </a:r>
            <a:r>
              <a:rPr lang="en-US" sz="1800" dirty="0" smtClean="0"/>
              <a:t>, 49, 49-104.</a:t>
            </a:r>
            <a:endParaRPr lang="ja-JP" altLang="en-US" sz="1800" dirty="0" smtClean="0"/>
          </a:p>
          <a:p>
            <a:r>
              <a:rPr lang="en-US" sz="1800" dirty="0" smtClean="0"/>
              <a:t>Ellis, N.C. and </a:t>
            </a:r>
            <a:r>
              <a:rPr lang="en-US" sz="1800" dirty="0" err="1" smtClean="0"/>
              <a:t>Hennelly</a:t>
            </a:r>
            <a:r>
              <a:rPr lang="en-US" sz="1800" dirty="0" smtClean="0"/>
              <a:t>, R.A. (1980). A bilingual word-length effect: </a:t>
            </a:r>
            <a:r>
              <a:rPr lang="en-US" sz="1800" dirty="0" err="1" smtClean="0"/>
              <a:t>Implictions</a:t>
            </a:r>
            <a:r>
              <a:rPr lang="en-US" sz="1800" dirty="0" smtClean="0"/>
              <a:t> for intelligence testing and the relative ease of mental calculation in Welsh and English. </a:t>
            </a:r>
            <a:r>
              <a:rPr lang="en-US" sz="1800" i="1" dirty="0" smtClean="0"/>
              <a:t>British Journal of Psychology</a:t>
            </a:r>
            <a:r>
              <a:rPr lang="en-US" sz="1800" dirty="0" smtClean="0"/>
              <a:t>, 71, 43-51.</a:t>
            </a:r>
            <a:endParaRPr lang="ja-JP" altLang="en-US" sz="1800" dirty="0" smtClean="0"/>
          </a:p>
          <a:p>
            <a:r>
              <a:rPr lang="en-US" sz="1800" dirty="0" err="1" smtClean="0"/>
              <a:t>Fraisse</a:t>
            </a:r>
            <a:r>
              <a:rPr lang="en-US" sz="1800" dirty="0" smtClean="0"/>
              <a:t>, P. (1984). Perception and estimation of time. </a:t>
            </a:r>
            <a:r>
              <a:rPr lang="en-US" sz="1800" i="1" dirty="0" smtClean="0"/>
              <a:t>Annual Review of Psychology</a:t>
            </a:r>
            <a:r>
              <a:rPr lang="en-US" sz="1800" dirty="0" smtClean="0"/>
              <a:t>, 35, 1-36.</a:t>
            </a:r>
            <a:endParaRPr lang="ja-JP" altLang="en-US" sz="1800" dirty="0" smtClean="0"/>
          </a:p>
          <a:p>
            <a:r>
              <a:rPr lang="en-US" sz="1800" dirty="0" err="1" smtClean="0"/>
              <a:t>Jackendoff</a:t>
            </a:r>
            <a:r>
              <a:rPr lang="en-US" sz="1800" dirty="0" smtClean="0"/>
              <a:t>, R. (2002). </a:t>
            </a:r>
            <a:r>
              <a:rPr lang="en-US" sz="1800" i="1" dirty="0" smtClean="0"/>
              <a:t>Foundations of Language: Brain, Meaning, Grammar, Evolution</a:t>
            </a:r>
            <a:r>
              <a:rPr lang="en-US" sz="1800" dirty="0" smtClean="0"/>
              <a:t>. Oxford: Oxford University Press.</a:t>
            </a:r>
            <a:endParaRPr lang="ja-JP" altLang="en-US" sz="1800" dirty="0" smtClean="0"/>
          </a:p>
          <a:p>
            <a:pPr>
              <a:buNone/>
            </a:pPr>
            <a:endParaRPr kumimoji="1" lang="ja-JP" altLang="en-US"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785794"/>
            <a:ext cx="8229600" cy="5340369"/>
          </a:xfrm>
        </p:spPr>
        <p:txBody>
          <a:bodyPr>
            <a:normAutofit fontScale="70000" lnSpcReduction="20000"/>
          </a:bodyPr>
          <a:lstStyle/>
          <a:p>
            <a:r>
              <a:rPr lang="en-US" sz="2600" dirty="0" err="1" smtClean="0"/>
              <a:t>Halliday</a:t>
            </a:r>
            <a:r>
              <a:rPr lang="en-US" sz="2600" dirty="0" smtClean="0"/>
              <a:t>, M.A.K. (1970).</a:t>
            </a:r>
            <a:r>
              <a:rPr lang="en-US" sz="2600" i="1" dirty="0" smtClean="0"/>
              <a:t> A course in Spoken English: Intonation</a:t>
            </a:r>
            <a:r>
              <a:rPr lang="en-US" sz="2600" dirty="0" smtClean="0"/>
              <a:t>. London: OUP.</a:t>
            </a:r>
            <a:endParaRPr lang="ja-JP" altLang="en-US" sz="2600" dirty="0" smtClean="0"/>
          </a:p>
          <a:p>
            <a:r>
              <a:rPr lang="en-US" sz="2600" dirty="0" smtClean="0"/>
              <a:t>Jones, D. (1960). </a:t>
            </a:r>
            <a:r>
              <a:rPr lang="en-US" sz="2600" i="1" dirty="0" smtClean="0"/>
              <a:t>An Outline of English Phonetics. 9th Ed</a:t>
            </a:r>
            <a:r>
              <a:rPr lang="en-US" sz="2600" dirty="0" smtClean="0"/>
              <a:t>. Tokyo: Maruzen.</a:t>
            </a:r>
            <a:endParaRPr lang="ja-JP" altLang="en-US" sz="2600" dirty="0" smtClean="0"/>
          </a:p>
          <a:p>
            <a:r>
              <a:rPr lang="ja-JP" altLang="en-US" sz="2600" dirty="0" smtClean="0"/>
              <a:t>門田修平</a:t>
            </a:r>
            <a:r>
              <a:rPr lang="en-US" sz="2600" dirty="0" smtClean="0"/>
              <a:t> (2002). </a:t>
            </a:r>
            <a:r>
              <a:rPr lang="en-US" altLang="ja-JP" sz="2600" dirty="0" smtClean="0"/>
              <a:t>『</a:t>
            </a:r>
            <a:r>
              <a:rPr lang="ja-JP" altLang="en-US" sz="2600" dirty="0" smtClean="0"/>
              <a:t>英語の書きことばと話ことばはいかに関係しているか：第二言語理解の認知メカニズム</a:t>
            </a:r>
            <a:r>
              <a:rPr lang="en-US" altLang="ja-JP" sz="2600" dirty="0" smtClean="0"/>
              <a:t>』</a:t>
            </a:r>
            <a:r>
              <a:rPr lang="ja-JP" altLang="en-US" sz="2600" dirty="0" err="1" smtClean="0"/>
              <a:t>くろし</a:t>
            </a:r>
            <a:r>
              <a:rPr lang="ja-JP" altLang="en-US" sz="2600" dirty="0" smtClean="0"/>
              <a:t>お出版</a:t>
            </a:r>
            <a:r>
              <a:rPr lang="en-US" sz="2600" dirty="0" smtClean="0"/>
              <a:t>.</a:t>
            </a:r>
            <a:endParaRPr lang="ja-JP" altLang="en-US" sz="2600" dirty="0" smtClean="0"/>
          </a:p>
          <a:p>
            <a:r>
              <a:rPr lang="ja-JP" altLang="en-US" sz="2600" dirty="0" smtClean="0"/>
              <a:t>門田修平</a:t>
            </a:r>
            <a:r>
              <a:rPr lang="en-US" sz="2600" dirty="0" smtClean="0"/>
              <a:t> (2005). </a:t>
            </a:r>
            <a:r>
              <a:rPr lang="ja-JP" altLang="en-US" sz="2600" dirty="0" smtClean="0"/>
              <a:t>「</a:t>
            </a:r>
            <a:r>
              <a:rPr lang="en-US" sz="2600" dirty="0" smtClean="0"/>
              <a:t>Phonological Coding</a:t>
            </a:r>
            <a:r>
              <a:rPr lang="ja-JP" altLang="en-US" sz="2600" dirty="0" smtClean="0"/>
              <a:t>」</a:t>
            </a:r>
            <a:r>
              <a:rPr lang="en-US" altLang="ja-JP" sz="2600" dirty="0" smtClean="0"/>
              <a:t>『</a:t>
            </a:r>
            <a:r>
              <a:rPr lang="ja-JP" altLang="en-US" sz="2600" dirty="0" smtClean="0"/>
              <a:t>英語音声学辞典</a:t>
            </a:r>
            <a:r>
              <a:rPr lang="en-US" altLang="ja-JP" sz="2600" dirty="0" smtClean="0"/>
              <a:t>』</a:t>
            </a:r>
            <a:r>
              <a:rPr lang="ja-JP" altLang="en-US" sz="2600" dirty="0" smtClean="0"/>
              <a:t>成美堂</a:t>
            </a:r>
            <a:r>
              <a:rPr lang="en-US" sz="2600" dirty="0" smtClean="0"/>
              <a:t>.</a:t>
            </a:r>
            <a:endParaRPr lang="ja-JP" altLang="en-US" sz="2600" dirty="0" smtClean="0"/>
          </a:p>
          <a:p>
            <a:r>
              <a:rPr lang="ja-JP" altLang="en-US" sz="2600" dirty="0" smtClean="0"/>
              <a:t>門田修平 </a:t>
            </a:r>
            <a:r>
              <a:rPr lang="en-US" sz="2600" dirty="0" smtClean="0"/>
              <a:t>(2007). </a:t>
            </a:r>
            <a:r>
              <a:rPr lang="en-US" altLang="ja-JP" sz="2600" dirty="0" smtClean="0"/>
              <a:t>『</a:t>
            </a:r>
            <a:r>
              <a:rPr lang="ja-JP" altLang="en-US" sz="2600" dirty="0" smtClean="0"/>
              <a:t>シャドーイングと音読の科学</a:t>
            </a:r>
            <a:r>
              <a:rPr lang="en-US" altLang="ja-JP" sz="2600" dirty="0" smtClean="0"/>
              <a:t>』</a:t>
            </a:r>
            <a:r>
              <a:rPr lang="ja-JP" altLang="en-US" sz="2600" dirty="0" smtClean="0"/>
              <a:t>コスモピア</a:t>
            </a:r>
            <a:r>
              <a:rPr lang="en-US" altLang="ja-JP" sz="2600" dirty="0" smtClean="0"/>
              <a:t>.</a:t>
            </a:r>
            <a:endParaRPr lang="ja-JP" altLang="en-US" sz="2600" dirty="0" smtClean="0"/>
          </a:p>
          <a:p>
            <a:r>
              <a:rPr lang="ja-JP" altLang="en-US" sz="2600" dirty="0" smtClean="0"/>
              <a:t>河野守夫 </a:t>
            </a:r>
            <a:r>
              <a:rPr lang="en-US" sz="2600" dirty="0" smtClean="0"/>
              <a:t>(2001).</a:t>
            </a:r>
            <a:r>
              <a:rPr lang="en-US" altLang="ja-JP" sz="2600" dirty="0" smtClean="0"/>
              <a:t>『</a:t>
            </a:r>
            <a:r>
              <a:rPr lang="ja-JP" altLang="en-US" sz="2600" dirty="0" smtClean="0"/>
              <a:t>音声言語の認識と生成のメカニズム：言葉の時間制御機構とその役割</a:t>
            </a:r>
            <a:r>
              <a:rPr lang="en-US" altLang="ja-JP" sz="2600" dirty="0" smtClean="0"/>
              <a:t>』</a:t>
            </a:r>
            <a:r>
              <a:rPr lang="ja-JP" altLang="en-US" sz="2600" dirty="0" smtClean="0"/>
              <a:t>金星堂</a:t>
            </a:r>
            <a:r>
              <a:rPr lang="en-US" sz="2600" dirty="0" smtClean="0"/>
              <a:t>.</a:t>
            </a:r>
            <a:endParaRPr lang="ja-JP" altLang="en-US" sz="2600" dirty="0" smtClean="0"/>
          </a:p>
          <a:p>
            <a:r>
              <a:rPr lang="ja-JP" altLang="en-US" sz="2600" dirty="0" smtClean="0"/>
              <a:t>河野守夫 </a:t>
            </a:r>
            <a:r>
              <a:rPr lang="en-US" sz="2600" dirty="0" smtClean="0"/>
              <a:t>(2004).</a:t>
            </a:r>
            <a:r>
              <a:rPr lang="ja-JP" altLang="en-US" sz="2600" dirty="0" smtClean="0"/>
              <a:t>「英語のイントネーションと語法：心理言語学と語法研究の接点」ことばの科学会</a:t>
            </a:r>
            <a:r>
              <a:rPr lang="en-US" sz="2600" dirty="0" smtClean="0"/>
              <a:t>2004</a:t>
            </a:r>
            <a:r>
              <a:rPr lang="ja-JP" altLang="en-US" sz="2600" dirty="0" smtClean="0"/>
              <a:t>年</a:t>
            </a:r>
            <a:r>
              <a:rPr lang="en-US" sz="2600" dirty="0" smtClean="0"/>
              <a:t>1</a:t>
            </a:r>
            <a:r>
              <a:rPr lang="ja-JP" altLang="en-US" sz="2600" dirty="0" smtClean="0"/>
              <a:t>月例会</a:t>
            </a:r>
            <a:r>
              <a:rPr lang="en-US" sz="2600" dirty="0" smtClean="0"/>
              <a:t>.</a:t>
            </a:r>
            <a:endParaRPr lang="ja-JP" altLang="en-US" sz="2600" dirty="0" smtClean="0"/>
          </a:p>
          <a:p>
            <a:r>
              <a:rPr lang="ja-JP" altLang="en-US" sz="2600" dirty="0" smtClean="0"/>
              <a:t>河野守夫 </a:t>
            </a:r>
            <a:r>
              <a:rPr lang="en-US" sz="2600" dirty="0" smtClean="0"/>
              <a:t>(2007). </a:t>
            </a:r>
            <a:r>
              <a:rPr lang="en-US" altLang="ja-JP" sz="2600" dirty="0" smtClean="0"/>
              <a:t>『</a:t>
            </a:r>
            <a:r>
              <a:rPr lang="ja-JP" altLang="en-US" sz="2600" dirty="0" smtClean="0"/>
              <a:t>ことばの認知としくみ</a:t>
            </a:r>
            <a:r>
              <a:rPr lang="en-US" altLang="ja-JP" sz="2600" dirty="0" smtClean="0"/>
              <a:t>』</a:t>
            </a:r>
            <a:r>
              <a:rPr lang="ja-JP" altLang="en-US" sz="2600" dirty="0" smtClean="0"/>
              <a:t>三省堂</a:t>
            </a:r>
            <a:r>
              <a:rPr lang="en-US" altLang="ja-JP" sz="2600" dirty="0" smtClean="0"/>
              <a:t>.</a:t>
            </a:r>
            <a:endParaRPr lang="ja-JP" altLang="en-US" sz="2600" dirty="0" smtClean="0"/>
          </a:p>
          <a:p>
            <a:r>
              <a:rPr lang="en-US" sz="2600" dirty="0" err="1" smtClean="0"/>
              <a:t>Lewandosky</a:t>
            </a:r>
            <a:r>
              <a:rPr lang="en-US" sz="2600" dirty="0" smtClean="0"/>
              <a:t>, S., Duncan, M., and Brown, G.D.A. (2004). Time does not cause forgetting in short-term serial recall. </a:t>
            </a:r>
            <a:r>
              <a:rPr lang="en-US" sz="2600" dirty="0" err="1" smtClean="0"/>
              <a:t>P</a:t>
            </a:r>
            <a:r>
              <a:rPr lang="en-US" sz="2600" i="1" dirty="0" err="1" smtClean="0"/>
              <a:t>sychonomic</a:t>
            </a:r>
            <a:r>
              <a:rPr lang="en-US" sz="2600" i="1" dirty="0" smtClean="0"/>
              <a:t> Bulletin and Review</a:t>
            </a:r>
            <a:r>
              <a:rPr lang="en-US" sz="2600" dirty="0" smtClean="0"/>
              <a:t>, 11, 771-790.</a:t>
            </a:r>
            <a:endParaRPr lang="ja-JP" altLang="en-US" sz="2600" dirty="0" smtClean="0"/>
          </a:p>
          <a:p>
            <a:r>
              <a:rPr lang="en-US" sz="2600" dirty="0" smtClean="0"/>
              <a:t>Maynard, S.K. (1993). </a:t>
            </a:r>
            <a:r>
              <a:rPr lang="en-US" altLang="ja-JP" sz="2600" dirty="0" smtClean="0"/>
              <a:t>『</a:t>
            </a:r>
            <a:r>
              <a:rPr lang="ja-JP" altLang="en-US" sz="2600" dirty="0" smtClean="0"/>
              <a:t>会話分析</a:t>
            </a:r>
            <a:r>
              <a:rPr lang="en-US" altLang="ja-JP" sz="2600" dirty="0" smtClean="0"/>
              <a:t>』</a:t>
            </a:r>
            <a:r>
              <a:rPr lang="ja-JP" altLang="en-US" sz="2600" dirty="0" err="1" smtClean="0"/>
              <a:t>くろし</a:t>
            </a:r>
            <a:r>
              <a:rPr lang="ja-JP" altLang="en-US" sz="2600" dirty="0" smtClean="0"/>
              <a:t>お出版</a:t>
            </a:r>
            <a:r>
              <a:rPr lang="en-US" sz="2600" dirty="0" smtClean="0"/>
              <a:t>.</a:t>
            </a:r>
            <a:endParaRPr lang="ja-JP" altLang="en-US" sz="2600" dirty="0" smtClean="0"/>
          </a:p>
          <a:p>
            <a:r>
              <a:rPr lang="en-US" sz="2600" dirty="0" smtClean="0"/>
              <a:t>Miller, G.A. (1956). The magical number seven, plus or minus two: Some limits on our capacity for processing information. </a:t>
            </a:r>
            <a:r>
              <a:rPr lang="en-US" sz="2600" i="1" dirty="0" smtClean="0"/>
              <a:t>Psychological Review</a:t>
            </a:r>
            <a:r>
              <a:rPr lang="en-US" sz="2600" dirty="0" smtClean="0"/>
              <a:t>, 63, 81-97.</a:t>
            </a:r>
          </a:p>
          <a:p>
            <a:r>
              <a:rPr lang="ja-JP" altLang="en-US" sz="2600" dirty="0" smtClean="0"/>
              <a:t>森庸子</a:t>
            </a:r>
            <a:r>
              <a:rPr lang="en-US" sz="2600" dirty="0" smtClean="0"/>
              <a:t> (2005). </a:t>
            </a:r>
            <a:r>
              <a:rPr lang="ja-JP" altLang="en-US" sz="2600" dirty="0" smtClean="0"/>
              <a:t>「</a:t>
            </a:r>
            <a:r>
              <a:rPr lang="en-US" sz="2600" dirty="0" smtClean="0"/>
              <a:t>Pause</a:t>
            </a:r>
            <a:r>
              <a:rPr lang="ja-JP" altLang="en-US" sz="2600" dirty="0" smtClean="0"/>
              <a:t>」</a:t>
            </a:r>
            <a:r>
              <a:rPr lang="en-US" altLang="ja-JP" sz="2600" dirty="0" smtClean="0"/>
              <a:t>『</a:t>
            </a:r>
            <a:r>
              <a:rPr lang="ja-JP" altLang="en-US" sz="2600" dirty="0" smtClean="0"/>
              <a:t>英語音声学辞典</a:t>
            </a:r>
            <a:r>
              <a:rPr lang="en-US" altLang="ja-JP" sz="2600" dirty="0" smtClean="0"/>
              <a:t>』</a:t>
            </a:r>
            <a:r>
              <a:rPr lang="ja-JP" altLang="en-US" sz="2600" dirty="0" smtClean="0"/>
              <a:t>成美堂</a:t>
            </a:r>
            <a:r>
              <a:rPr lang="en-US" sz="2600" dirty="0" smtClean="0"/>
              <a:t>.</a:t>
            </a:r>
            <a:endParaRPr lang="ja-JP" altLang="en-US" sz="2600" dirty="0" smtClean="0"/>
          </a:p>
          <a:p>
            <a:r>
              <a:rPr lang="ja-JP" altLang="en-US" sz="2600" dirty="0" smtClean="0"/>
              <a:t>二谷廣二 </a:t>
            </a:r>
            <a:r>
              <a:rPr lang="en-US" sz="2600" dirty="0" smtClean="0"/>
              <a:t>(2004). </a:t>
            </a:r>
            <a:r>
              <a:rPr lang="ja-JP" altLang="en-US" sz="2600" dirty="0" smtClean="0"/>
              <a:t>「作動記憶理論から見た言語習得への示唆」</a:t>
            </a:r>
            <a:r>
              <a:rPr lang="en-US" sz="2600" dirty="0" smtClean="0"/>
              <a:t>JACET</a:t>
            </a:r>
            <a:r>
              <a:rPr lang="ja-JP" altLang="en-US" sz="2600" dirty="0" smtClean="0"/>
              <a:t>　リーディング研究会</a:t>
            </a:r>
            <a:r>
              <a:rPr lang="en-US" sz="2600" dirty="0" smtClean="0"/>
              <a:t>2004</a:t>
            </a:r>
            <a:r>
              <a:rPr lang="ja-JP" altLang="en-US" sz="2600" dirty="0" smtClean="0"/>
              <a:t>年</a:t>
            </a:r>
            <a:r>
              <a:rPr lang="en-US" sz="2600" dirty="0" smtClean="0"/>
              <a:t>2</a:t>
            </a:r>
            <a:r>
              <a:rPr lang="ja-JP" altLang="en-US" sz="2600" dirty="0" smtClean="0"/>
              <a:t>月例会</a:t>
            </a:r>
            <a:r>
              <a:rPr lang="en-US" sz="2600" dirty="0" smtClean="0"/>
              <a:t>.</a:t>
            </a:r>
            <a:endParaRPr lang="ja-JP" altLang="en-US" sz="2600" dirty="0" smtClean="0"/>
          </a:p>
          <a:p>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785794"/>
            <a:ext cx="8229600" cy="5340369"/>
          </a:xfrm>
        </p:spPr>
        <p:txBody>
          <a:bodyPr>
            <a:normAutofit lnSpcReduction="10000"/>
          </a:bodyPr>
          <a:lstStyle/>
          <a:p>
            <a:r>
              <a:rPr lang="en-US" sz="1800" dirty="0" err="1" smtClean="0"/>
              <a:t>Naveh</a:t>
            </a:r>
            <a:r>
              <a:rPr lang="en-US" sz="1800" dirty="0" smtClean="0"/>
              <a:t>-Benjamin, M. and Ayres, T.J. (1986). Digit span, reading rate, and linguistic relativity. </a:t>
            </a:r>
            <a:r>
              <a:rPr lang="en-US" sz="1800" i="1" dirty="0" smtClean="0"/>
              <a:t>Quarterly Journal of Experimental Psychology</a:t>
            </a:r>
            <a:r>
              <a:rPr lang="en-US" sz="1800" dirty="0" smtClean="0"/>
              <a:t>, 38, 739-751.</a:t>
            </a:r>
            <a:endParaRPr lang="ja-JP" altLang="en-US" sz="1800" dirty="0" smtClean="0"/>
          </a:p>
          <a:p>
            <a:r>
              <a:rPr lang="en-US" sz="1800" dirty="0" smtClean="0"/>
              <a:t>O’Connor, J.D and Arnold, G.F. (1973).</a:t>
            </a:r>
            <a:r>
              <a:rPr lang="en-US" sz="1800" i="1" dirty="0" smtClean="0"/>
              <a:t> Intonation of Colloquial English. 2</a:t>
            </a:r>
            <a:r>
              <a:rPr lang="en-US" sz="1800" i="1" baseline="30000" dirty="0" smtClean="0"/>
              <a:t>nd</a:t>
            </a:r>
            <a:r>
              <a:rPr lang="en-US" sz="1800" i="1" dirty="0" smtClean="0"/>
              <a:t>. Ed</a:t>
            </a:r>
            <a:r>
              <a:rPr lang="en-US" sz="1800" dirty="0" smtClean="0"/>
              <a:t>. London: Longman. </a:t>
            </a:r>
            <a:endParaRPr lang="ja-JP" altLang="en-US" sz="1800" dirty="0" smtClean="0"/>
          </a:p>
          <a:p>
            <a:r>
              <a:rPr lang="ja-JP" altLang="en-US" sz="1800" dirty="0" smtClean="0"/>
              <a:t>長田宣子 </a:t>
            </a:r>
            <a:r>
              <a:rPr lang="en-US" sz="1800" dirty="0" smtClean="0"/>
              <a:t>(2001). </a:t>
            </a:r>
            <a:r>
              <a:rPr lang="ja-JP" altLang="en-US" sz="1800" dirty="0" smtClean="0"/>
              <a:t>「ポーズ操作による発話速度の変化と聴解」</a:t>
            </a:r>
            <a:r>
              <a:rPr lang="en-US" altLang="ja-JP" sz="1800" dirty="0" smtClean="0"/>
              <a:t>『</a:t>
            </a:r>
            <a:r>
              <a:rPr lang="ja-JP" altLang="en-US" sz="1800" dirty="0" smtClean="0"/>
              <a:t>早稲田大学大学院教育学研究科紀要</a:t>
            </a:r>
            <a:r>
              <a:rPr lang="en-US" altLang="ja-JP" sz="1800" dirty="0" smtClean="0"/>
              <a:t>』</a:t>
            </a:r>
            <a:r>
              <a:rPr lang="ja-JP" altLang="en-US" sz="1800" dirty="0" smtClean="0"/>
              <a:t>別冊</a:t>
            </a:r>
            <a:r>
              <a:rPr lang="en-US" sz="1800" dirty="0" smtClean="0"/>
              <a:t>8 -2; 127-137.</a:t>
            </a:r>
          </a:p>
          <a:p>
            <a:r>
              <a:rPr lang="en-US" sz="1800" dirty="0" err="1" smtClean="0"/>
              <a:t>Pöppel</a:t>
            </a:r>
            <a:r>
              <a:rPr lang="en-US" sz="1800" dirty="0" smtClean="0"/>
              <a:t>, E. (1985). </a:t>
            </a:r>
            <a:r>
              <a:rPr lang="en-US" sz="1800" i="1" dirty="0" smtClean="0"/>
              <a:t>GRENZEN DES BEWU6TSEINS -- </a:t>
            </a:r>
            <a:r>
              <a:rPr lang="en-US" sz="1800" i="1" dirty="0" err="1" smtClean="0"/>
              <a:t>Uber</a:t>
            </a:r>
            <a:r>
              <a:rPr lang="en-US" sz="1800" i="1" dirty="0" smtClean="0"/>
              <a:t> </a:t>
            </a:r>
            <a:r>
              <a:rPr lang="en-US" sz="1800" i="1" dirty="0" err="1" smtClean="0"/>
              <a:t>Wirklichkeit</a:t>
            </a:r>
            <a:r>
              <a:rPr lang="en-US" sz="1800" i="1" dirty="0" smtClean="0"/>
              <a:t> und </a:t>
            </a:r>
            <a:r>
              <a:rPr lang="en-US" sz="1800" i="1" dirty="0" err="1" smtClean="0"/>
              <a:t>Welterfahrung</a:t>
            </a:r>
            <a:r>
              <a:rPr lang="en-US" sz="1800" i="1" dirty="0" smtClean="0"/>
              <a:t>.</a:t>
            </a:r>
            <a:r>
              <a:rPr lang="ja-JP" altLang="en-US" sz="1800" i="1" dirty="0" smtClean="0"/>
              <a:t>　</a:t>
            </a:r>
            <a:r>
              <a:rPr lang="en-US" sz="1800" i="1" dirty="0" smtClean="0"/>
              <a:t>Deutsche </a:t>
            </a:r>
            <a:r>
              <a:rPr lang="en-US" sz="1800" i="1" dirty="0" err="1" smtClean="0"/>
              <a:t>Verlags-Anstalt</a:t>
            </a:r>
            <a:r>
              <a:rPr lang="en-US" sz="1800" dirty="0" smtClean="0"/>
              <a:t> GmbH, Stuttgart.</a:t>
            </a:r>
            <a:endParaRPr lang="ja-JP" altLang="en-US" sz="1800" dirty="0" smtClean="0"/>
          </a:p>
          <a:p>
            <a:r>
              <a:rPr lang="ja-JP" altLang="en-US" sz="1800" dirty="0" smtClean="0"/>
              <a:t>斉藤智</a:t>
            </a:r>
            <a:r>
              <a:rPr lang="en-US" sz="1800" dirty="0" smtClean="0"/>
              <a:t> (1997). </a:t>
            </a:r>
            <a:r>
              <a:rPr lang="ja-JP" altLang="en-US" sz="1800" dirty="0" smtClean="0"/>
              <a:t>作動記憶システムの時間的限界</a:t>
            </a:r>
            <a:r>
              <a:rPr lang="en-US" sz="1800" dirty="0" smtClean="0"/>
              <a:t>. </a:t>
            </a:r>
            <a:r>
              <a:rPr lang="en-US" altLang="ja-JP" sz="1800" dirty="0" smtClean="0"/>
              <a:t>『</a:t>
            </a:r>
            <a:r>
              <a:rPr lang="ja-JP" altLang="en-US" sz="1800" dirty="0" smtClean="0"/>
              <a:t>大阪教育大学紀要 第</a:t>
            </a:r>
            <a:r>
              <a:rPr lang="en-US" sz="1800" dirty="0" smtClean="0"/>
              <a:t>IV</a:t>
            </a:r>
            <a:r>
              <a:rPr lang="ja-JP" altLang="en-US" sz="1800" dirty="0" smtClean="0"/>
              <a:t>部門</a:t>
            </a:r>
            <a:r>
              <a:rPr lang="en-US" altLang="ja-JP" sz="1800" dirty="0" smtClean="0"/>
              <a:t>』</a:t>
            </a:r>
            <a:r>
              <a:rPr lang="en-US" sz="1800" dirty="0" smtClean="0"/>
              <a:t>46, 1, 25-36.</a:t>
            </a:r>
            <a:endParaRPr lang="ja-JP" altLang="en-US" sz="1800" dirty="0" smtClean="0"/>
          </a:p>
          <a:p>
            <a:r>
              <a:rPr lang="en-US" sz="1800" dirty="0" smtClean="0"/>
              <a:t>Saito, S. and Miyake, A. (2004). On the nature of forgetting and the process-storage relationship in reading span performance. Journal of Memory and language, 50, 425-443.</a:t>
            </a:r>
            <a:endParaRPr lang="ja-JP" altLang="en-US" sz="1800" dirty="0" smtClean="0"/>
          </a:p>
          <a:p>
            <a:r>
              <a:rPr lang="en-US" sz="1800" dirty="0" smtClean="0"/>
              <a:t>Stigler, J.W., Lee, S.Y., and Stevenson, H.W. (1986). Digit memory in Chinese and English: Evidence for a temporarily limited score. Cognition, 23, 1-20.</a:t>
            </a:r>
            <a:endParaRPr lang="ja-JP" altLang="en-US" sz="1800" dirty="0" smtClean="0"/>
          </a:p>
          <a:p>
            <a:r>
              <a:rPr lang="ja-JP" altLang="en-US" sz="1800" dirty="0" smtClean="0"/>
              <a:t>菅井康祐</a:t>
            </a:r>
            <a:r>
              <a:rPr lang="en-US" sz="1800" dirty="0" smtClean="0"/>
              <a:t> (2010). </a:t>
            </a:r>
            <a:r>
              <a:rPr lang="ja-JP" altLang="en-US" sz="1800" dirty="0" smtClean="0"/>
              <a:t>「外国語としての音声言語理解とワーキングメモリ」ことばの科学会</a:t>
            </a:r>
            <a:r>
              <a:rPr lang="en-US" sz="1800" dirty="0" smtClean="0"/>
              <a:t>(JSSS)</a:t>
            </a:r>
            <a:r>
              <a:rPr lang="ja-JP" altLang="en-US" sz="1800" dirty="0" smtClean="0"/>
              <a:t>オープンフォーラム</a:t>
            </a:r>
            <a:r>
              <a:rPr lang="en-US" sz="1800" dirty="0" smtClean="0"/>
              <a:t>2010 </a:t>
            </a:r>
            <a:r>
              <a:rPr lang="ja-JP" altLang="en-US" sz="1800" dirty="0" smtClean="0"/>
              <a:t>シンポジウム口頭発表</a:t>
            </a:r>
            <a:r>
              <a:rPr lang="en-US" altLang="ja-JP" sz="1800" dirty="0" smtClean="0"/>
              <a:t>.</a:t>
            </a:r>
            <a:endParaRPr lang="ja-JP" altLang="en-US" sz="1800" dirty="0" smtClean="0"/>
          </a:p>
          <a:p>
            <a:r>
              <a:rPr lang="ja-JP" altLang="en-US" sz="1800" dirty="0" smtClean="0"/>
              <a:t>田中茂範，阿部一，佐藤芳明（</a:t>
            </a:r>
            <a:r>
              <a:rPr lang="en-US" sz="1800" dirty="0" smtClean="0"/>
              <a:t>2006</a:t>
            </a:r>
            <a:r>
              <a:rPr lang="ja-JP" altLang="en-US" sz="1800" dirty="0" smtClean="0"/>
              <a:t>）</a:t>
            </a:r>
            <a:r>
              <a:rPr lang="en-US" altLang="ja-JP" sz="1800" dirty="0" smtClean="0"/>
              <a:t>『</a:t>
            </a:r>
            <a:r>
              <a:rPr lang="ja-JP" altLang="en-US" sz="1800" dirty="0" smtClean="0"/>
              <a:t>英語感覚が身につく実践的指導</a:t>
            </a:r>
            <a:r>
              <a:rPr lang="en-US" sz="1800" dirty="0" smtClean="0"/>
              <a:t>―</a:t>
            </a:r>
            <a:r>
              <a:rPr lang="ja-JP" altLang="en-US" sz="1800" dirty="0" smtClean="0"/>
              <a:t>コアとチャンクの活用法</a:t>
            </a:r>
            <a:r>
              <a:rPr lang="en-US" altLang="ja-JP" sz="1800" dirty="0" smtClean="0"/>
              <a:t>』</a:t>
            </a:r>
            <a:r>
              <a:rPr lang="ja-JP" altLang="en-US" sz="1800" dirty="0" smtClean="0"/>
              <a:t>大修館書店</a:t>
            </a:r>
            <a:r>
              <a:rPr lang="en-US" sz="1800" dirty="0" smtClean="0"/>
              <a:t>.</a:t>
            </a:r>
            <a:endParaRPr lang="ja-JP" altLang="en-US" sz="1800" dirty="0" smtClean="0"/>
          </a:p>
          <a:p>
            <a:pPr>
              <a:buNone/>
            </a:pPr>
            <a:endParaRPr lang="ja-JP" altLang="en-US" sz="1900" dirty="0" smtClean="0">
              <a:solidFill>
                <a:srgbClr val="FF0000"/>
              </a:solidFill>
            </a:endParaRPr>
          </a:p>
          <a:p>
            <a:pPr>
              <a:buNone/>
            </a:pPr>
            <a:endParaRPr kumimoji="1" lang="ja-JP"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28604"/>
            <a:ext cx="8229600" cy="5697559"/>
          </a:xfrm>
        </p:spPr>
        <p:txBody>
          <a:bodyPr>
            <a:normAutofit/>
          </a:bodyPr>
          <a:lstStyle/>
          <a:p>
            <a:r>
              <a:rPr lang="ja-JP" altLang="en-US" sz="1800" dirty="0" smtClean="0"/>
              <a:t>土屋澄男（</a:t>
            </a:r>
            <a:r>
              <a:rPr lang="en-US" sz="1800" dirty="0" smtClean="0"/>
              <a:t>2004</a:t>
            </a:r>
            <a:r>
              <a:rPr lang="ja-JP" altLang="en-US" sz="1800" dirty="0" smtClean="0"/>
              <a:t>）</a:t>
            </a:r>
            <a:r>
              <a:rPr lang="en-US" altLang="ja-JP" sz="1800" dirty="0" smtClean="0"/>
              <a:t>『</a:t>
            </a:r>
            <a:r>
              <a:rPr lang="ja-JP" altLang="en-US" sz="1800" dirty="0" smtClean="0"/>
              <a:t>英語コミュニケーションの基礎を作る音読指導</a:t>
            </a:r>
            <a:r>
              <a:rPr lang="en-US" altLang="ja-JP" sz="1800" dirty="0" smtClean="0"/>
              <a:t>』</a:t>
            </a:r>
            <a:r>
              <a:rPr lang="ja-JP" altLang="en-US" sz="1800" dirty="0" smtClean="0"/>
              <a:t>研究社</a:t>
            </a:r>
            <a:r>
              <a:rPr lang="en-US" sz="1800" dirty="0" smtClean="0"/>
              <a:t>.</a:t>
            </a:r>
          </a:p>
          <a:p>
            <a:pPr lvl="0"/>
            <a:r>
              <a:rPr lang="ja-JP" altLang="en-US" sz="1800" dirty="0" smtClean="0"/>
              <a:t>神田明延、湯舟英一、田淵龍二、鈴木政浩</a:t>
            </a:r>
            <a:r>
              <a:rPr lang="en-US" sz="1800" dirty="0" smtClean="0"/>
              <a:t> (2009). </a:t>
            </a:r>
            <a:r>
              <a:rPr lang="ja-JP" altLang="en-US" sz="1800" dirty="0" smtClean="0"/>
              <a:t>ソフトウェアのチャンク提示法による速読訓練の効果</a:t>
            </a:r>
            <a:r>
              <a:rPr lang="en-US" sz="1800" dirty="0" smtClean="0"/>
              <a:t>. </a:t>
            </a:r>
            <a:r>
              <a:rPr lang="en-US" altLang="ja-JP" sz="1800" dirty="0" smtClean="0"/>
              <a:t>『</a:t>
            </a:r>
            <a:r>
              <a:rPr lang="ja-JP" altLang="en-US" sz="1800" dirty="0" smtClean="0"/>
              <a:t>第</a:t>
            </a:r>
            <a:r>
              <a:rPr lang="en-US" sz="1800" dirty="0" smtClean="0"/>
              <a:t>49</a:t>
            </a:r>
            <a:r>
              <a:rPr lang="ja-JP" altLang="en-US" sz="1800" dirty="0" smtClean="0"/>
              <a:t>回</a:t>
            </a:r>
            <a:r>
              <a:rPr lang="en-US" sz="1800" dirty="0" smtClean="0"/>
              <a:t>LET</a:t>
            </a:r>
            <a:r>
              <a:rPr lang="ja-JP" altLang="en-US" sz="1800" dirty="0" smtClean="0"/>
              <a:t>全国研究大会発表論文集</a:t>
            </a:r>
            <a:r>
              <a:rPr lang="en-US" altLang="ja-JP" sz="1800" dirty="0" smtClean="0"/>
              <a:t>』</a:t>
            </a:r>
            <a:r>
              <a:rPr lang="en-US" sz="1800" dirty="0" smtClean="0"/>
              <a:t> pp.84-85.</a:t>
            </a:r>
            <a:endParaRPr lang="ja-JP" altLang="en-US" sz="1800" dirty="0" smtClean="0"/>
          </a:p>
          <a:p>
            <a:pPr lvl="0"/>
            <a:r>
              <a:rPr lang="ja-JP" altLang="en-US" sz="1800" dirty="0" smtClean="0"/>
              <a:t>湯舟英一、神田明延、田淵龍二</a:t>
            </a:r>
            <a:r>
              <a:rPr lang="en-US" sz="1800" dirty="0" smtClean="0"/>
              <a:t> (2007). CALL</a:t>
            </a:r>
            <a:r>
              <a:rPr lang="ja-JP" altLang="en-US" sz="1800" dirty="0" smtClean="0"/>
              <a:t>教材における英文チャンク提示法の違いが読解効率に与える効果　</a:t>
            </a:r>
            <a:r>
              <a:rPr lang="en-US" sz="1800" i="1" dirty="0" smtClean="0"/>
              <a:t>Language Education &amp; Technology</a:t>
            </a:r>
            <a:r>
              <a:rPr lang="en-US" sz="1800" dirty="0" smtClean="0"/>
              <a:t> </a:t>
            </a:r>
            <a:r>
              <a:rPr lang="ja-JP" altLang="en-US" sz="1800" dirty="0" smtClean="0"/>
              <a:t>第</a:t>
            </a:r>
            <a:r>
              <a:rPr lang="en-US" sz="1800" dirty="0" smtClean="0"/>
              <a:t>44</a:t>
            </a:r>
            <a:r>
              <a:rPr lang="ja-JP" altLang="en-US" sz="1800" dirty="0" smtClean="0"/>
              <a:t>号、</a:t>
            </a:r>
            <a:r>
              <a:rPr lang="en-US" sz="1800" dirty="0" smtClean="0"/>
              <a:t>pp.215-229.</a:t>
            </a:r>
            <a:endParaRPr lang="ja-JP" altLang="en-US" sz="1800" dirty="0" smtClean="0"/>
          </a:p>
          <a:p>
            <a:pPr lvl="0"/>
            <a:r>
              <a:rPr lang="ja-JP" altLang="en-US" sz="1800" dirty="0" smtClean="0"/>
              <a:t>湯舟英一、神田明延、田淵龍二</a:t>
            </a:r>
            <a:r>
              <a:rPr lang="en-US" sz="1800" dirty="0" smtClean="0"/>
              <a:t> (2009). CALL</a:t>
            </a:r>
            <a:r>
              <a:rPr lang="ja-JP" altLang="en-US" sz="1800" dirty="0" smtClean="0"/>
              <a:t>によるチャンク提示法を用いた英文速読訓練の学習効果</a:t>
            </a:r>
            <a:r>
              <a:rPr lang="en-US" sz="1800" i="1" dirty="0" smtClean="0"/>
              <a:t>Language Education &amp; Technology</a:t>
            </a:r>
            <a:r>
              <a:rPr lang="en-US" sz="1800" dirty="0" smtClean="0"/>
              <a:t> </a:t>
            </a:r>
            <a:r>
              <a:rPr lang="ja-JP" altLang="en-US" sz="1800" dirty="0" smtClean="0"/>
              <a:t>第</a:t>
            </a:r>
            <a:r>
              <a:rPr lang="en-US" sz="1800" dirty="0" smtClean="0"/>
              <a:t>46</a:t>
            </a:r>
            <a:r>
              <a:rPr lang="ja-JP" altLang="en-US" sz="1800" dirty="0" smtClean="0"/>
              <a:t>号、</a:t>
            </a:r>
            <a:r>
              <a:rPr lang="en-US" sz="1800" dirty="0" smtClean="0"/>
              <a:t>pp247-262. </a:t>
            </a:r>
            <a:endParaRPr lang="ja-JP" altLang="en-US" sz="1800" dirty="0" smtClean="0"/>
          </a:p>
          <a:p>
            <a:pPr lvl="0"/>
            <a:r>
              <a:rPr lang="ja-JP" altLang="en-US" sz="1800" dirty="0" smtClean="0"/>
              <a:t>湯舟英一、田淵龍二、神田明延</a:t>
            </a:r>
            <a:r>
              <a:rPr lang="en-US" sz="1800" dirty="0" smtClean="0"/>
              <a:t> (2009).</a:t>
            </a:r>
            <a:r>
              <a:rPr lang="ja-JP" altLang="en-US" sz="1800" dirty="0" smtClean="0"/>
              <a:t>　英文速読プログラムによる学習時の 脳血流量変化に関する予備的研究</a:t>
            </a:r>
            <a:r>
              <a:rPr lang="en-US" altLang="ja-JP" sz="1800" dirty="0" smtClean="0"/>
              <a:t>『</a:t>
            </a:r>
            <a:r>
              <a:rPr lang="ja-JP" altLang="en-US" sz="1800" dirty="0" smtClean="0"/>
              <a:t>外国語教育メディア学会</a:t>
            </a:r>
            <a:r>
              <a:rPr lang="en-US" sz="1800" dirty="0" smtClean="0"/>
              <a:t> LET </a:t>
            </a:r>
            <a:r>
              <a:rPr lang="ja-JP" altLang="en-US" sz="1800" dirty="0" smtClean="0"/>
              <a:t>第４９回全国大会</a:t>
            </a:r>
            <a:r>
              <a:rPr lang="en-US" sz="1800" dirty="0" smtClean="0"/>
              <a:t>.</a:t>
            </a:r>
            <a:r>
              <a:rPr lang="ja-JP" altLang="en-US" sz="1800" dirty="0" smtClean="0"/>
              <a:t>発表要項集</a:t>
            </a:r>
            <a:r>
              <a:rPr lang="en-US" altLang="ja-JP" sz="1800" dirty="0" smtClean="0"/>
              <a:t>』</a:t>
            </a:r>
            <a:r>
              <a:rPr lang="en-US" sz="1800" dirty="0" smtClean="0"/>
              <a:t>pp.108-109.</a:t>
            </a:r>
            <a:endParaRPr lang="ja-JP" altLang="en-US" sz="1800" dirty="0" smtClean="0"/>
          </a:p>
          <a:p>
            <a:endParaRPr lang="ja-JP" altLang="en-US" sz="1800" dirty="0" smtClean="0">
              <a:solidFill>
                <a:srgbClr val="FF0000"/>
              </a:solidFill>
            </a:endParaRPr>
          </a:p>
          <a:p>
            <a:pPr>
              <a:buNone/>
            </a:pPr>
            <a:endParaRPr kumimoji="1" lang="ja-JP" alt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b="1" dirty="0" smtClean="0"/>
              <a:t>1. </a:t>
            </a:r>
            <a:r>
              <a:rPr lang="ja-JP" altLang="en-US" sz="3200" b="1" dirty="0" smtClean="0"/>
              <a:t>目的</a:t>
            </a:r>
            <a:endParaRPr kumimoji="1" lang="ja-JP" altLang="en-US" sz="3200" dirty="0"/>
          </a:p>
        </p:txBody>
      </p:sp>
      <p:sp>
        <p:nvSpPr>
          <p:cNvPr id="3" name="コンテンツ プレースホルダ 2"/>
          <p:cNvSpPr>
            <a:spLocks noGrp="1"/>
          </p:cNvSpPr>
          <p:nvPr>
            <p:ph idx="1"/>
          </p:nvPr>
        </p:nvSpPr>
        <p:spPr/>
        <p:txBody>
          <a:bodyPr>
            <a:normAutofit/>
          </a:bodyPr>
          <a:lstStyle/>
          <a:p>
            <a:pPr>
              <a:buNone/>
            </a:pPr>
            <a:r>
              <a:rPr kumimoji="1" lang="ja-JP" altLang="en-US" sz="2400" dirty="0" smtClean="0"/>
              <a:t>以下の問題を先行研究と</a:t>
            </a:r>
            <a:r>
              <a:rPr lang="ja-JP" altLang="en-US" sz="2400" dirty="0" smtClean="0"/>
              <a:t>デジタル音声データベース分析を通して明らかにする。</a:t>
            </a:r>
            <a:endParaRPr lang="en-US" altLang="ja-JP" sz="2400" dirty="0" smtClean="0"/>
          </a:p>
          <a:p>
            <a:pPr>
              <a:buNone/>
            </a:pPr>
            <a:endParaRPr kumimoji="1" lang="en-US" altLang="ja-JP" sz="800" dirty="0" smtClean="0"/>
          </a:p>
          <a:p>
            <a:pPr marL="457200" indent="-457200">
              <a:buAutoNum type="arabicParenR"/>
            </a:pPr>
            <a:r>
              <a:rPr kumimoji="1" lang="en-US" altLang="ja-JP" sz="2400" dirty="0" smtClean="0"/>
              <a:t>BG </a:t>
            </a:r>
            <a:r>
              <a:rPr kumimoji="1" lang="ja-JP" altLang="en-US" sz="2400" dirty="0" smtClean="0"/>
              <a:t>が言語理解を助けるとき、その時間的長さに一定の傾向があるのではないか？</a:t>
            </a:r>
            <a:endParaRPr kumimoji="1" lang="en-US" altLang="ja-JP" sz="2400" dirty="0" smtClean="0"/>
          </a:p>
          <a:p>
            <a:pPr marL="457200" indent="-457200">
              <a:buAutoNum type="arabicParenR" startAt="2"/>
            </a:pPr>
            <a:r>
              <a:rPr kumimoji="1" lang="en-US" altLang="ja-JP" sz="2400" dirty="0" smtClean="0"/>
              <a:t>BG </a:t>
            </a:r>
            <a:r>
              <a:rPr kumimoji="1" lang="ja-JP" altLang="en-US" sz="2400" dirty="0" smtClean="0"/>
              <a:t>の長さと短期記憶</a:t>
            </a:r>
            <a:r>
              <a:rPr lang="ja-JP" altLang="en-US" sz="2400" dirty="0" smtClean="0"/>
              <a:t>に何らかの</a:t>
            </a:r>
            <a:r>
              <a:rPr kumimoji="1" lang="ja-JP" altLang="en-US" sz="2400" dirty="0" smtClean="0"/>
              <a:t>関係はあるのか？</a:t>
            </a:r>
            <a:endParaRPr kumimoji="1" lang="en-US" altLang="ja-JP" sz="2400" dirty="0" smtClean="0"/>
          </a:p>
          <a:p>
            <a:pPr marL="457200" indent="-457200">
              <a:buNone/>
            </a:pPr>
            <a:endParaRPr kumimoji="1" lang="en-US" altLang="ja-JP" sz="800" dirty="0" smtClean="0"/>
          </a:p>
          <a:p>
            <a:pPr marL="457200" indent="-457200" algn="ctr">
              <a:buNone/>
            </a:pPr>
            <a:r>
              <a:rPr lang="ja-JP" altLang="en-US" sz="2400" dirty="0" smtClean="0"/>
              <a:t>↓</a:t>
            </a:r>
            <a:endParaRPr lang="en-US" altLang="ja-JP" sz="2400" dirty="0" smtClean="0"/>
          </a:p>
          <a:p>
            <a:pPr marL="457200" indent="-457200">
              <a:buNone/>
            </a:pPr>
            <a:r>
              <a:rPr lang="en-US" altLang="ja-JP" sz="2400" dirty="0" smtClean="0"/>
              <a:t>Breath Group (BG) </a:t>
            </a:r>
            <a:r>
              <a:rPr lang="ja-JP" altLang="en-US" sz="2400" dirty="0" smtClean="0"/>
              <a:t>の生成要因について仮説を立て、そこから効果的な音声教育の実践例を提示すること。</a:t>
            </a:r>
            <a:endParaRPr kumimoji="1"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p:spPr>
        <p:txBody>
          <a:bodyPr>
            <a:normAutofit/>
          </a:bodyPr>
          <a:lstStyle/>
          <a:p>
            <a:r>
              <a:rPr lang="en-US" altLang="ja-JP" sz="3600" b="1" dirty="0" smtClean="0"/>
              <a:t>2. </a:t>
            </a:r>
            <a:r>
              <a:rPr lang="ja-JP" altLang="en-US" sz="3200" b="1" dirty="0" smtClean="0"/>
              <a:t>先行研究</a:t>
            </a:r>
            <a:endParaRPr kumimoji="1" lang="ja-JP" altLang="en-US" sz="3200" dirty="0"/>
          </a:p>
        </p:txBody>
      </p:sp>
      <p:pic>
        <p:nvPicPr>
          <p:cNvPr id="5" name="Picture 2" descr="C:\Documents and Settings\EIICHI YUBUNE\デスクトップ\spk_Ernst[1].jpg"/>
          <p:cNvPicPr>
            <a:picLocks noChangeAspect="1" noChangeArrowheads="1"/>
          </p:cNvPicPr>
          <p:nvPr/>
        </p:nvPicPr>
        <p:blipFill>
          <a:blip r:embed="rId2" cstate="print"/>
          <a:srcRect/>
          <a:stretch>
            <a:fillRect/>
          </a:stretch>
        </p:blipFill>
        <p:spPr bwMode="auto">
          <a:xfrm>
            <a:off x="5436096" y="1772816"/>
            <a:ext cx="1440160" cy="1800200"/>
          </a:xfrm>
          <a:prstGeom prst="rect">
            <a:avLst/>
          </a:prstGeom>
          <a:noFill/>
        </p:spPr>
      </p:pic>
      <p:pic>
        <p:nvPicPr>
          <p:cNvPr id="2050" name="Picture 2" descr="C:\Documents and Settings\Administrator\デスクトップ\large_halliday.jpg"/>
          <p:cNvPicPr>
            <a:picLocks noChangeAspect="1" noChangeArrowheads="1"/>
          </p:cNvPicPr>
          <p:nvPr/>
        </p:nvPicPr>
        <p:blipFill>
          <a:blip r:embed="rId3" cstate="print"/>
          <a:srcRect/>
          <a:stretch>
            <a:fillRect/>
          </a:stretch>
        </p:blipFill>
        <p:spPr bwMode="auto">
          <a:xfrm>
            <a:off x="5580112" y="3573016"/>
            <a:ext cx="1300083" cy="1872208"/>
          </a:xfrm>
          <a:prstGeom prst="rect">
            <a:avLst/>
          </a:prstGeom>
          <a:noFill/>
        </p:spPr>
      </p:pic>
      <p:pic>
        <p:nvPicPr>
          <p:cNvPr id="2052" name="Picture 4" descr="C:\Documents and Settings\Administrator\デスクトップ\jackendoff.jpg"/>
          <p:cNvPicPr>
            <a:picLocks noChangeAspect="1" noChangeArrowheads="1"/>
          </p:cNvPicPr>
          <p:nvPr/>
        </p:nvPicPr>
        <p:blipFill>
          <a:blip r:embed="rId4" cstate="print"/>
          <a:srcRect/>
          <a:stretch>
            <a:fillRect/>
          </a:stretch>
        </p:blipFill>
        <p:spPr bwMode="auto">
          <a:xfrm>
            <a:off x="1547664" y="1772816"/>
            <a:ext cx="1200133" cy="1800200"/>
          </a:xfrm>
          <a:prstGeom prst="rect">
            <a:avLst/>
          </a:prstGeom>
          <a:noFill/>
        </p:spPr>
      </p:pic>
      <p:pic>
        <p:nvPicPr>
          <p:cNvPr id="2053" name="Picture 5" descr="C:\Documents and Settings\Administrator\デスクトップ\72612_0199264376.jpg"/>
          <p:cNvPicPr>
            <a:picLocks noChangeAspect="1" noChangeArrowheads="1"/>
          </p:cNvPicPr>
          <p:nvPr/>
        </p:nvPicPr>
        <p:blipFill>
          <a:blip r:embed="rId5" cstate="print"/>
          <a:srcRect/>
          <a:stretch>
            <a:fillRect/>
          </a:stretch>
        </p:blipFill>
        <p:spPr bwMode="auto">
          <a:xfrm>
            <a:off x="2771800" y="1772816"/>
            <a:ext cx="1237251" cy="1800200"/>
          </a:xfrm>
          <a:prstGeom prst="rect">
            <a:avLst/>
          </a:prstGeom>
          <a:noFill/>
        </p:spPr>
      </p:pic>
      <p:pic>
        <p:nvPicPr>
          <p:cNvPr id="2054" name="Picture 6" descr="C:\Documents and Settings\Administrator\デスクトップ\0521093694_01__SX220_SCLZZZZZZZ_.jpg"/>
          <p:cNvPicPr>
            <a:picLocks noChangeAspect="1" noChangeArrowheads="1"/>
          </p:cNvPicPr>
          <p:nvPr/>
        </p:nvPicPr>
        <p:blipFill>
          <a:blip r:embed="rId6" cstate="print"/>
          <a:srcRect/>
          <a:stretch>
            <a:fillRect/>
          </a:stretch>
        </p:blipFill>
        <p:spPr bwMode="auto">
          <a:xfrm>
            <a:off x="1547665" y="3573016"/>
            <a:ext cx="1166815" cy="1872208"/>
          </a:xfrm>
          <a:prstGeom prst="rect">
            <a:avLst/>
          </a:prstGeom>
          <a:noFill/>
        </p:spPr>
      </p:pic>
      <p:pic>
        <p:nvPicPr>
          <p:cNvPr id="4" name="Picture 2" descr="C:\Documents and Settings\EIICHI YUBUNE\デスクトップ\Baddeley8[1].bmp"/>
          <p:cNvPicPr>
            <a:picLocks noGrp="1" noChangeAspect="1" noChangeArrowheads="1"/>
          </p:cNvPicPr>
          <p:nvPr>
            <p:ph idx="1"/>
          </p:nvPr>
        </p:nvPicPr>
        <p:blipFill>
          <a:blip r:embed="rId7" cstate="print"/>
          <a:srcRect/>
          <a:stretch>
            <a:fillRect/>
          </a:stretch>
        </p:blipFill>
        <p:spPr bwMode="auto">
          <a:xfrm>
            <a:off x="3995936" y="1772816"/>
            <a:ext cx="1440160" cy="2015602"/>
          </a:xfrm>
          <a:prstGeom prst="rect">
            <a:avLst/>
          </a:prstGeom>
          <a:noFill/>
        </p:spPr>
      </p:pic>
      <p:pic>
        <p:nvPicPr>
          <p:cNvPr id="2051" name="Picture 3" descr="C:\Documents and Settings\Administrator\デスクトップ\Jones_Daniel.jpg"/>
          <p:cNvPicPr>
            <a:picLocks noChangeAspect="1" noChangeArrowheads="1"/>
          </p:cNvPicPr>
          <p:nvPr/>
        </p:nvPicPr>
        <p:blipFill>
          <a:blip r:embed="rId8" cstate="print"/>
          <a:srcRect/>
          <a:stretch>
            <a:fillRect/>
          </a:stretch>
        </p:blipFill>
        <p:spPr bwMode="auto">
          <a:xfrm>
            <a:off x="2771800" y="3573016"/>
            <a:ext cx="1806829" cy="1872208"/>
          </a:xfrm>
          <a:prstGeom prst="rect">
            <a:avLst/>
          </a:prstGeom>
          <a:noFill/>
        </p:spPr>
      </p:pic>
      <p:pic>
        <p:nvPicPr>
          <p:cNvPr id="2055" name="Picture 7" descr="C:\Documents and Settings\Administrator\デスクトップ\a0013687_1191059.jpg"/>
          <p:cNvPicPr>
            <a:picLocks noChangeAspect="1" noChangeArrowheads="1"/>
          </p:cNvPicPr>
          <p:nvPr/>
        </p:nvPicPr>
        <p:blipFill>
          <a:blip r:embed="rId9" cstate="print"/>
          <a:srcRect/>
          <a:stretch>
            <a:fillRect/>
          </a:stretch>
        </p:blipFill>
        <p:spPr bwMode="auto">
          <a:xfrm>
            <a:off x="4211960" y="3573016"/>
            <a:ext cx="1343309" cy="18722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sz="3200" b="1" dirty="0" smtClean="0"/>
              <a:t>2.1  </a:t>
            </a:r>
            <a:r>
              <a:rPr lang="ja-JP" altLang="en-US" sz="3200" b="1" dirty="0"/>
              <a:t>言語学研究に</a:t>
            </a:r>
            <a:r>
              <a:rPr lang="ja-JP" altLang="en-US" sz="3200" b="1" dirty="0" smtClean="0"/>
              <a:t>おける </a:t>
            </a:r>
            <a:r>
              <a:rPr lang="en-US" altLang="ja-JP" sz="3600" b="1" dirty="0" smtClean="0"/>
              <a:t>BG </a:t>
            </a:r>
            <a:r>
              <a:rPr lang="ja-JP" altLang="en-US" sz="3200" b="1" dirty="0" smtClean="0"/>
              <a:t>とポーズ</a:t>
            </a:r>
            <a:endParaRPr kumimoji="1" lang="ja-JP" altLang="en-US" sz="3200" dirty="0"/>
          </a:p>
        </p:txBody>
      </p:sp>
      <p:sp>
        <p:nvSpPr>
          <p:cNvPr id="3" name="コンテンツ プレースホルダ 2"/>
          <p:cNvSpPr>
            <a:spLocks noGrp="1"/>
          </p:cNvSpPr>
          <p:nvPr>
            <p:ph idx="1"/>
          </p:nvPr>
        </p:nvSpPr>
        <p:spPr>
          <a:xfrm>
            <a:off x="785786" y="1600200"/>
            <a:ext cx="7901014" cy="4900634"/>
          </a:xfrm>
        </p:spPr>
        <p:txBody>
          <a:bodyPr>
            <a:normAutofit fontScale="55000" lnSpcReduction="20000"/>
          </a:bodyPr>
          <a:lstStyle/>
          <a:p>
            <a:pPr>
              <a:buNone/>
            </a:pPr>
            <a:r>
              <a:rPr lang="en-US" altLang="ja-JP" sz="2900" dirty="0" smtClean="0"/>
              <a:t>Breath-Group </a:t>
            </a:r>
            <a:r>
              <a:rPr lang="ja-JP" altLang="en-US" sz="2900" dirty="0" smtClean="0"/>
              <a:t>とは、</a:t>
            </a:r>
            <a:endParaRPr lang="en-US" altLang="ja-JP" sz="2900" i="1" dirty="0" smtClean="0"/>
          </a:p>
          <a:p>
            <a:pPr>
              <a:buNone/>
            </a:pPr>
            <a:r>
              <a:rPr lang="en-US" altLang="ja-JP" sz="2900" i="1" dirty="0" smtClean="0"/>
              <a:t>	</a:t>
            </a:r>
            <a:r>
              <a:rPr lang="ja-JP" altLang="en-US" sz="2900" i="1" dirty="0" smtClean="0"/>
              <a:t>“</a:t>
            </a:r>
            <a:r>
              <a:rPr lang="en-US" altLang="ja-JP" sz="2900" i="1" dirty="0" smtClean="0"/>
              <a:t>A word or succession</a:t>
            </a:r>
            <a:r>
              <a:rPr lang="ja-JP" altLang="en-US" sz="2900" i="1" dirty="0" smtClean="0"/>
              <a:t> </a:t>
            </a:r>
            <a:r>
              <a:rPr lang="en-US" altLang="ja-JP" sz="2900" dirty="0" smtClean="0"/>
              <a:t>of words, whether a sentence or part of a sentence, uttered without pause, in a single breath.  A</a:t>
            </a:r>
            <a:r>
              <a:rPr lang="ja-JP" altLang="en-US" sz="2900" dirty="0" smtClean="0"/>
              <a:t> </a:t>
            </a:r>
            <a:r>
              <a:rPr lang="en-US" altLang="ja-JP" sz="2900" dirty="0" smtClean="0"/>
              <a:t>somewhat dated term, roughly equivalent to TONE UNIT, </a:t>
            </a:r>
            <a:r>
              <a:rPr lang="en-US" altLang="ja-JP" sz="2900" i="1" dirty="0" smtClean="0"/>
              <a:t>tone group, or SENSE-GROUP in more </a:t>
            </a:r>
            <a:r>
              <a:rPr lang="en-US" altLang="ja-JP" sz="2900" dirty="0" smtClean="0"/>
              <a:t>modern analyses of intonation….”</a:t>
            </a:r>
            <a:r>
              <a:rPr lang="en-US" altLang="ja-JP" sz="2900" i="1" dirty="0" smtClean="0"/>
              <a:t> (Oxford Dictionary of English Grammar, 1996</a:t>
            </a:r>
            <a:r>
              <a:rPr lang="ja-JP" altLang="en-US" sz="2900" i="1" dirty="0" smtClean="0"/>
              <a:t>）</a:t>
            </a:r>
            <a:endParaRPr lang="en-US" altLang="ja-JP" sz="2900" b="1" dirty="0" smtClean="0"/>
          </a:p>
          <a:p>
            <a:endParaRPr lang="en-US" altLang="ja-JP" sz="2100" b="1" dirty="0" smtClean="0"/>
          </a:p>
          <a:p>
            <a:pPr>
              <a:buNone/>
            </a:pPr>
            <a:r>
              <a:rPr lang="en-US" altLang="ja-JP" sz="2600" b="1" dirty="0" smtClean="0"/>
              <a:t>1. </a:t>
            </a:r>
            <a:r>
              <a:rPr lang="ja-JP" altLang="en-US" sz="2600" b="1" dirty="0" smtClean="0"/>
              <a:t>音声実現</a:t>
            </a:r>
            <a:endParaRPr lang="en-US" altLang="ja-JP" sz="2600" b="1" dirty="0" smtClean="0"/>
          </a:p>
          <a:p>
            <a:pPr>
              <a:buNone/>
            </a:pPr>
            <a:r>
              <a:rPr lang="en-US" altLang="ja-JP" sz="2600" dirty="0" smtClean="0"/>
              <a:t>	Tone unit</a:t>
            </a:r>
            <a:r>
              <a:rPr lang="ja-JP" altLang="en-US" sz="2600" dirty="0" smtClean="0"/>
              <a:t>（</a:t>
            </a:r>
            <a:r>
              <a:rPr lang="en-US" altLang="ja-JP" sz="2600" dirty="0" err="1" smtClean="0"/>
              <a:t>Halliday</a:t>
            </a:r>
            <a:r>
              <a:rPr lang="en-US" altLang="ja-JP" sz="2600" dirty="0" smtClean="0"/>
              <a:t>, 1967</a:t>
            </a:r>
            <a:r>
              <a:rPr lang="ja-JP" altLang="en-US" sz="2600" dirty="0" smtClean="0"/>
              <a:t>），</a:t>
            </a:r>
            <a:r>
              <a:rPr lang="en-US" altLang="ja-JP" sz="2600" dirty="0" smtClean="0"/>
              <a:t> Sense Group</a:t>
            </a:r>
            <a:r>
              <a:rPr lang="ja-JP" altLang="en-US" sz="2600" dirty="0" err="1" smtClean="0"/>
              <a:t>，</a:t>
            </a:r>
            <a:r>
              <a:rPr lang="en-US" altLang="ja-JP" sz="2600" dirty="0" smtClean="0"/>
              <a:t>Breath Group</a:t>
            </a:r>
            <a:r>
              <a:rPr lang="ja-JP" altLang="en-US" sz="2600" dirty="0" smtClean="0"/>
              <a:t>（</a:t>
            </a:r>
            <a:r>
              <a:rPr lang="en-US" altLang="ja-JP" sz="2600" dirty="0" smtClean="0"/>
              <a:t>Jones, 1960</a:t>
            </a:r>
            <a:r>
              <a:rPr lang="ja-JP" altLang="en-US" sz="2600" dirty="0" smtClean="0"/>
              <a:t>），</a:t>
            </a:r>
            <a:r>
              <a:rPr lang="en-US" altLang="ja-JP" sz="2600" dirty="0" smtClean="0"/>
              <a:t>Word group</a:t>
            </a:r>
            <a:r>
              <a:rPr lang="ja-JP" altLang="en-US" sz="2600" dirty="0" smtClean="0"/>
              <a:t>（</a:t>
            </a:r>
            <a:r>
              <a:rPr lang="en-US" altLang="ja-JP" sz="2600" dirty="0" smtClean="0"/>
              <a:t>O’Connor &amp; Arnold, 1973</a:t>
            </a:r>
            <a:r>
              <a:rPr lang="ja-JP" altLang="en-US" sz="2600" dirty="0" smtClean="0"/>
              <a:t>），</a:t>
            </a:r>
            <a:r>
              <a:rPr lang="en-US" altLang="ja-JP" sz="2600" dirty="0" err="1" smtClean="0"/>
              <a:t>Iintonational</a:t>
            </a:r>
            <a:r>
              <a:rPr lang="en-US" altLang="ja-JP" sz="2600" dirty="0" smtClean="0"/>
              <a:t> Group (</a:t>
            </a:r>
            <a:r>
              <a:rPr lang="en-US" altLang="ja-JP" sz="2600" dirty="0" err="1" smtClean="0"/>
              <a:t>Jackendoff</a:t>
            </a:r>
            <a:r>
              <a:rPr lang="en-US" altLang="ja-JP" sz="2600" dirty="0" smtClean="0"/>
              <a:t>, 2002</a:t>
            </a:r>
            <a:r>
              <a:rPr lang="ja-JP" altLang="en-US" sz="2600" dirty="0" smtClean="0"/>
              <a:t>）</a:t>
            </a:r>
            <a:endParaRPr lang="en-US" altLang="ja-JP" sz="2600" dirty="0" smtClean="0"/>
          </a:p>
          <a:p>
            <a:pPr>
              <a:buNone/>
            </a:pPr>
            <a:endParaRPr lang="en-US" altLang="ja-JP" sz="2600" dirty="0" smtClean="0"/>
          </a:p>
          <a:p>
            <a:pPr>
              <a:buNone/>
            </a:pPr>
            <a:r>
              <a:rPr lang="en-US" altLang="ja-JP" sz="2600" b="1" dirty="0" smtClean="0"/>
              <a:t>2. </a:t>
            </a:r>
            <a:r>
              <a:rPr lang="ja-JP" altLang="en-US" sz="2600" b="1" dirty="0" smtClean="0"/>
              <a:t>意味・統語的</a:t>
            </a:r>
            <a:endParaRPr lang="en-US" altLang="ja-JP" sz="2600" b="1" dirty="0" smtClean="0"/>
          </a:p>
          <a:p>
            <a:pPr>
              <a:buNone/>
            </a:pPr>
            <a:r>
              <a:rPr lang="en-US" altLang="ja-JP" sz="2600" dirty="0" smtClean="0"/>
              <a:t>	</a:t>
            </a:r>
            <a:r>
              <a:rPr lang="ja-JP" altLang="en-US" sz="2600" dirty="0" smtClean="0"/>
              <a:t>統語的な句（</a:t>
            </a:r>
            <a:r>
              <a:rPr lang="en-US" sz="2600" dirty="0" smtClean="0"/>
              <a:t>X-bar</a:t>
            </a:r>
            <a:r>
              <a:rPr lang="ja-JP" altLang="en-US" sz="2600" dirty="0" smtClean="0"/>
              <a:t>： </a:t>
            </a:r>
            <a:r>
              <a:rPr lang="en-US" altLang="ja-JP" sz="2600" dirty="0" smtClean="0"/>
              <a:t>VP, NP, IP, etc.</a:t>
            </a:r>
            <a:r>
              <a:rPr lang="ja-JP" altLang="en-US" sz="2600" dirty="0" smtClean="0"/>
              <a:t>）</a:t>
            </a:r>
            <a:endParaRPr lang="en-US" altLang="ja-JP" sz="2600" dirty="0" smtClean="0"/>
          </a:p>
          <a:p>
            <a:pPr>
              <a:buNone/>
            </a:pPr>
            <a:r>
              <a:rPr lang="en-US" altLang="ja-JP" sz="2600" dirty="0" smtClean="0"/>
              <a:t>	</a:t>
            </a:r>
            <a:r>
              <a:rPr lang="ja-JP" altLang="en-US" sz="2600" dirty="0" smtClean="0"/>
              <a:t>語彙チャンク（門田</a:t>
            </a:r>
            <a:r>
              <a:rPr lang="en-US" sz="2600" dirty="0" smtClean="0"/>
              <a:t>, 2007; </a:t>
            </a:r>
            <a:r>
              <a:rPr lang="ja-JP" altLang="en-US" sz="2600" dirty="0" smtClean="0"/>
              <a:t>田中他</a:t>
            </a:r>
            <a:r>
              <a:rPr lang="en-US" sz="2600" dirty="0" smtClean="0"/>
              <a:t>, 2006; </a:t>
            </a:r>
            <a:r>
              <a:rPr lang="ja-JP" altLang="en-US" sz="2600" dirty="0" smtClean="0"/>
              <a:t>土屋</a:t>
            </a:r>
            <a:r>
              <a:rPr lang="en-US" sz="2600" dirty="0" smtClean="0"/>
              <a:t>, 2004, etc.</a:t>
            </a:r>
            <a:r>
              <a:rPr lang="ja-JP" altLang="en-US" sz="2600" dirty="0" smtClean="0"/>
              <a:t>）</a:t>
            </a:r>
            <a:endParaRPr lang="en-US" altLang="ja-JP" sz="2600" dirty="0" smtClean="0"/>
          </a:p>
          <a:p>
            <a:pPr>
              <a:buNone/>
            </a:pPr>
            <a:endParaRPr lang="en-US" altLang="ja-JP" sz="2600" dirty="0" smtClean="0"/>
          </a:p>
          <a:p>
            <a:pPr>
              <a:buNone/>
            </a:pPr>
            <a:r>
              <a:rPr lang="en-US" altLang="ja-JP" sz="2600" b="1" dirty="0" smtClean="0"/>
              <a:t>3. </a:t>
            </a:r>
            <a:r>
              <a:rPr lang="ja-JP" altLang="en-US" sz="2600" b="1" dirty="0" smtClean="0"/>
              <a:t>ポーズから見た</a:t>
            </a:r>
            <a:r>
              <a:rPr lang="en-US" altLang="ja-JP" sz="2600" b="1" dirty="0" smtClean="0"/>
              <a:t>BG</a:t>
            </a:r>
          </a:p>
          <a:p>
            <a:pPr>
              <a:buNone/>
            </a:pPr>
            <a:r>
              <a:rPr lang="en-US" altLang="ja-JP" sz="2600" b="1" dirty="0" smtClean="0"/>
              <a:t>	</a:t>
            </a:r>
            <a:r>
              <a:rPr lang="ja-JP" altLang="en-US" sz="2600" dirty="0" smtClean="0"/>
              <a:t>「ポーズとは，話者のことばの生成過程を反映した発話における途切れまたは言いよどみである」（森</a:t>
            </a:r>
            <a:r>
              <a:rPr lang="en-US" altLang="ja-JP" sz="2600" dirty="0" smtClean="0"/>
              <a:t>, </a:t>
            </a:r>
            <a:r>
              <a:rPr lang="en-US" sz="2600" dirty="0" smtClean="0"/>
              <a:t>2005</a:t>
            </a:r>
            <a:r>
              <a:rPr lang="ja-JP" altLang="en-US" sz="2600" dirty="0" smtClean="0"/>
              <a:t>）</a:t>
            </a:r>
            <a:endParaRPr lang="en-US" altLang="ja-JP" sz="2600" dirty="0" smtClean="0"/>
          </a:p>
          <a:p>
            <a:pPr>
              <a:buNone/>
            </a:pPr>
            <a:r>
              <a:rPr lang="en-US" altLang="ja-JP" sz="2600" dirty="0" smtClean="0"/>
              <a:t>	</a:t>
            </a:r>
            <a:r>
              <a:rPr lang="ja-JP" altLang="en-US" sz="2600" dirty="0" smtClean="0"/>
              <a:t>音韻的実体としての</a:t>
            </a:r>
            <a:r>
              <a:rPr lang="en-US" altLang="ja-JP" sz="2600" dirty="0" smtClean="0"/>
              <a:t>BG </a:t>
            </a:r>
            <a:r>
              <a:rPr lang="ja-JP" altLang="en-US" sz="2600" dirty="0" smtClean="0"/>
              <a:t>←→</a:t>
            </a:r>
            <a:r>
              <a:rPr lang="en-US" altLang="ja-JP" sz="2600" dirty="0" smtClean="0"/>
              <a:t> </a:t>
            </a:r>
            <a:r>
              <a:rPr lang="ja-JP" altLang="en-US" sz="2600" dirty="0" smtClean="0"/>
              <a:t>それが映し出す「影」としのポーズ</a:t>
            </a:r>
            <a:endParaRPr lang="en-US" altLang="ja-JP" sz="2600" dirty="0" smtClean="0"/>
          </a:p>
          <a:p>
            <a:pPr>
              <a:buNone/>
            </a:pPr>
            <a:endParaRPr lang="en-US" altLang="ja-JP" sz="2600" dirty="0" smtClean="0"/>
          </a:p>
          <a:p>
            <a:pPr>
              <a:buNone/>
            </a:pPr>
            <a:r>
              <a:rPr lang="en-US" altLang="ja-JP" sz="2600" b="1" dirty="0"/>
              <a:t>4. </a:t>
            </a:r>
            <a:r>
              <a:rPr lang="en-US" altLang="ja-JP" sz="2600" b="1" dirty="0" smtClean="0"/>
              <a:t>BG</a:t>
            </a:r>
            <a:r>
              <a:rPr lang="ja-JP" altLang="en-US" sz="2600" b="1" dirty="0" smtClean="0"/>
              <a:t>の</a:t>
            </a:r>
            <a:r>
              <a:rPr lang="ja-JP" altLang="en-US" sz="2600" b="1" dirty="0"/>
              <a:t>言語</a:t>
            </a:r>
            <a:r>
              <a:rPr lang="ja-JP" altLang="en-US" sz="2600" b="1" dirty="0" smtClean="0"/>
              <a:t>情報</a:t>
            </a:r>
            <a:r>
              <a:rPr lang="ja-JP" altLang="en-US" sz="2600" b="1" dirty="0"/>
              <a:t>量</a:t>
            </a:r>
            <a:endParaRPr lang="en-US" altLang="ja-JP" sz="2600" b="1" dirty="0"/>
          </a:p>
          <a:p>
            <a:pPr>
              <a:buNone/>
            </a:pPr>
            <a:r>
              <a:rPr lang="en-US" altLang="ja-JP" sz="2600" b="1" dirty="0" smtClean="0"/>
              <a:t>	</a:t>
            </a:r>
            <a:r>
              <a:rPr lang="en-US" altLang="ja-JP" sz="2600" dirty="0" smtClean="0"/>
              <a:t>7</a:t>
            </a:r>
            <a:r>
              <a:rPr lang="ja-JP" altLang="en-US" sz="2600" dirty="0" smtClean="0"/>
              <a:t>語</a:t>
            </a:r>
            <a:r>
              <a:rPr lang="en-US" altLang="ja-JP" sz="2600" dirty="0" smtClean="0"/>
              <a:t>(Chafe, 1985)</a:t>
            </a:r>
            <a:r>
              <a:rPr lang="ja-JP" altLang="en-US" sz="2600" dirty="0" err="1" smtClean="0"/>
              <a:t>、</a:t>
            </a:r>
            <a:r>
              <a:rPr lang="en-US" altLang="ja-JP" sz="2600" dirty="0" smtClean="0"/>
              <a:t>6</a:t>
            </a:r>
            <a:r>
              <a:rPr lang="ja-JP" altLang="en-US" sz="2600" dirty="0" smtClean="0"/>
              <a:t>語（</a:t>
            </a:r>
            <a:r>
              <a:rPr lang="en-US" altLang="ja-JP" sz="2600" dirty="0" err="1" smtClean="0"/>
              <a:t>Maynrd</a:t>
            </a:r>
            <a:r>
              <a:rPr lang="en-US" altLang="ja-JP" sz="2600" dirty="0" smtClean="0"/>
              <a:t>, 1993)</a:t>
            </a:r>
            <a:r>
              <a:rPr lang="ja-JP" altLang="en-US" sz="2600" dirty="0" err="1" smtClean="0"/>
              <a:t>、</a:t>
            </a:r>
            <a:r>
              <a:rPr lang="en-US" altLang="ja-JP" sz="2600" dirty="0" smtClean="0"/>
              <a:t>6.6</a:t>
            </a:r>
            <a:r>
              <a:rPr lang="ja-JP" altLang="en-US" sz="2600" dirty="0" smtClean="0"/>
              <a:t>語（</a:t>
            </a:r>
            <a:r>
              <a:rPr lang="en-US" sz="2600" dirty="0" smtClean="0"/>
              <a:t>London Lund Corpus of Spoken English)</a:t>
            </a:r>
          </a:p>
          <a:p>
            <a:pPr>
              <a:buNone/>
            </a:pPr>
            <a:endParaRPr kumimoji="1" lang="ja-JP" altLang="en-US" sz="2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sz="3200" b="1" dirty="0"/>
              <a:t>2.2  </a:t>
            </a:r>
            <a:r>
              <a:rPr lang="ja-JP" altLang="en-US" sz="3200" b="1" dirty="0"/>
              <a:t>人間の認知における時間的制約</a:t>
            </a:r>
            <a:endParaRPr kumimoji="1" lang="ja-JP" altLang="en-US" sz="3200" dirty="0"/>
          </a:p>
        </p:txBody>
      </p:sp>
      <p:sp>
        <p:nvSpPr>
          <p:cNvPr id="3" name="コンテンツ プレースホルダ 2"/>
          <p:cNvSpPr>
            <a:spLocks noGrp="1"/>
          </p:cNvSpPr>
          <p:nvPr>
            <p:ph idx="1"/>
          </p:nvPr>
        </p:nvSpPr>
        <p:spPr>
          <a:xfrm>
            <a:off x="714348" y="1600200"/>
            <a:ext cx="7972452" cy="4900634"/>
          </a:xfrm>
        </p:spPr>
        <p:txBody>
          <a:bodyPr>
            <a:normAutofit fontScale="85000" lnSpcReduction="20000"/>
          </a:bodyPr>
          <a:lstStyle/>
          <a:p>
            <a:pPr>
              <a:buNone/>
            </a:pPr>
            <a:r>
              <a:rPr lang="en-US" altLang="ja-JP" sz="2000" b="1" dirty="0" err="1"/>
              <a:t>Verrault</a:t>
            </a:r>
            <a:r>
              <a:rPr lang="ja-JP" altLang="en-US" sz="2000" b="1" dirty="0"/>
              <a:t> </a:t>
            </a:r>
            <a:r>
              <a:rPr lang="en-US" altLang="ja-JP" sz="2000" b="1" dirty="0"/>
              <a:t>(1868</a:t>
            </a:r>
            <a:r>
              <a:rPr lang="en-US" altLang="ja-JP" sz="2000" b="1" dirty="0" smtClean="0"/>
              <a:t>)</a:t>
            </a:r>
            <a:r>
              <a:rPr lang="ja-JP" altLang="en-US" sz="2000" b="1" dirty="0" smtClean="0"/>
              <a:t>　</a:t>
            </a:r>
            <a:r>
              <a:rPr lang="en-US" altLang="ja-JP" sz="2000" b="1" dirty="0" smtClean="0"/>
              <a:t>in </a:t>
            </a:r>
            <a:r>
              <a:rPr lang="ja-JP" altLang="en-US" sz="1900" b="1" dirty="0" smtClean="0"/>
              <a:t>斉藤</a:t>
            </a:r>
            <a:r>
              <a:rPr lang="ja-JP" altLang="en-US" sz="2000" b="1" dirty="0" smtClean="0"/>
              <a:t>（</a:t>
            </a:r>
            <a:r>
              <a:rPr lang="en-US" altLang="ja-JP" sz="2000" b="1" dirty="0" smtClean="0"/>
              <a:t>1997</a:t>
            </a:r>
            <a:r>
              <a:rPr lang="ja-JP" altLang="en-US" sz="2000" b="1" dirty="0" smtClean="0"/>
              <a:t>）</a:t>
            </a:r>
            <a:endParaRPr lang="en-US" altLang="ja-JP" sz="2000" b="1" dirty="0"/>
          </a:p>
          <a:p>
            <a:pPr>
              <a:buNone/>
            </a:pPr>
            <a:r>
              <a:rPr lang="en-US" sz="2000" dirty="0" smtClean="0"/>
              <a:t>	3 </a:t>
            </a:r>
            <a:r>
              <a:rPr lang="ja-JP" altLang="en-US" sz="2000" dirty="0" smtClean="0"/>
              <a:t>秒より短い時間間隔は長めに知覚され，</a:t>
            </a:r>
            <a:endParaRPr lang="en-US" altLang="ja-JP" sz="2000" dirty="0" smtClean="0"/>
          </a:p>
          <a:p>
            <a:pPr>
              <a:buNone/>
            </a:pPr>
            <a:r>
              <a:rPr lang="en-US" sz="2000" dirty="0" smtClean="0"/>
              <a:t>	3 </a:t>
            </a:r>
            <a:r>
              <a:rPr lang="ja-JP" altLang="en-US" sz="2000" dirty="0" smtClean="0"/>
              <a:t>秒より長いと短めに知覚される</a:t>
            </a:r>
            <a:endParaRPr lang="en-US" altLang="ja-JP" sz="2000" dirty="0" smtClean="0"/>
          </a:p>
          <a:p>
            <a:pPr>
              <a:lnSpc>
                <a:spcPts val="800"/>
              </a:lnSpc>
              <a:buNone/>
            </a:pPr>
            <a:endParaRPr lang="en-US" altLang="ja-JP" sz="2000" dirty="0" smtClean="0"/>
          </a:p>
          <a:p>
            <a:pPr>
              <a:buNone/>
            </a:pPr>
            <a:r>
              <a:rPr lang="en-US" sz="2000" b="1" dirty="0" err="1" smtClean="0"/>
              <a:t>Fraisse</a:t>
            </a:r>
            <a:r>
              <a:rPr lang="ja-JP" altLang="en-US" sz="2000" b="1" dirty="0" smtClean="0"/>
              <a:t>（</a:t>
            </a:r>
            <a:r>
              <a:rPr lang="en-US" sz="2000" b="1" dirty="0" smtClean="0"/>
              <a:t>1984</a:t>
            </a:r>
            <a:r>
              <a:rPr lang="ja-JP" altLang="en-US" sz="2000" b="1" dirty="0" smtClean="0"/>
              <a:t>）</a:t>
            </a:r>
            <a:endParaRPr lang="en-US" sz="2000" b="1" dirty="0" smtClean="0"/>
          </a:p>
          <a:p>
            <a:pPr>
              <a:buNone/>
            </a:pPr>
            <a:r>
              <a:rPr lang="ja-JP" altLang="en-US" sz="2000" dirty="0" smtClean="0"/>
              <a:t> </a:t>
            </a:r>
            <a:r>
              <a:rPr lang="en-US" altLang="ja-JP" sz="2000" dirty="0" smtClean="0"/>
              <a:t>	3</a:t>
            </a:r>
            <a:r>
              <a:rPr lang="ja-JP" altLang="en-US" sz="2000" dirty="0" smtClean="0"/>
              <a:t>秒以内の過程は持続時間の「知覚」であり，</a:t>
            </a:r>
            <a:endParaRPr lang="en-US" altLang="ja-JP" sz="2000" dirty="0" smtClean="0"/>
          </a:p>
          <a:p>
            <a:pPr>
              <a:buNone/>
            </a:pPr>
            <a:r>
              <a:rPr lang="en-US" altLang="ja-JP" sz="2000" dirty="0" smtClean="0"/>
              <a:t>	3</a:t>
            </a:r>
            <a:r>
              <a:rPr lang="ja-JP" altLang="en-US" sz="2000" dirty="0" smtClean="0"/>
              <a:t>秒を越える過程は持続時間の「評価」</a:t>
            </a:r>
            <a:endParaRPr lang="en-US" altLang="ja-JP" sz="2000" dirty="0" smtClean="0"/>
          </a:p>
          <a:p>
            <a:pPr>
              <a:lnSpc>
                <a:spcPts val="800"/>
              </a:lnSpc>
              <a:buNone/>
            </a:pPr>
            <a:endParaRPr lang="en-US" altLang="ja-JP" sz="2000" dirty="0" smtClean="0"/>
          </a:p>
          <a:p>
            <a:pPr>
              <a:buNone/>
            </a:pPr>
            <a:r>
              <a:rPr lang="en-US" sz="2000" b="1" dirty="0" err="1" smtClean="0"/>
              <a:t>Jackendoff</a:t>
            </a:r>
            <a:r>
              <a:rPr lang="en-US" sz="2000" b="1" dirty="0" smtClean="0"/>
              <a:t> </a:t>
            </a:r>
            <a:r>
              <a:rPr lang="ja-JP" altLang="en-US" sz="2000" b="1" dirty="0" smtClean="0"/>
              <a:t>（</a:t>
            </a:r>
            <a:r>
              <a:rPr lang="en-US" sz="2000" b="1" dirty="0" smtClean="0"/>
              <a:t>2002</a:t>
            </a:r>
            <a:r>
              <a:rPr lang="ja-JP" altLang="en-US" sz="2000" b="1" dirty="0" smtClean="0"/>
              <a:t>）</a:t>
            </a:r>
            <a:endParaRPr lang="en-US" altLang="ja-JP" sz="2000" b="1" dirty="0" smtClean="0"/>
          </a:p>
          <a:p>
            <a:pPr>
              <a:buNone/>
            </a:pPr>
            <a:r>
              <a:rPr lang="en-US" altLang="ja-JP" sz="2000" dirty="0" smtClean="0"/>
              <a:t>	</a:t>
            </a:r>
            <a:r>
              <a:rPr lang="ja-JP" altLang="en-US" sz="2000" dirty="0" smtClean="0"/>
              <a:t>抑揚句　</a:t>
            </a:r>
            <a:r>
              <a:rPr lang="en-US" sz="2000" dirty="0" err="1" smtClean="0"/>
              <a:t>Intonational</a:t>
            </a:r>
            <a:r>
              <a:rPr lang="en-US" sz="2000" dirty="0" smtClean="0"/>
              <a:t> Phrase</a:t>
            </a:r>
            <a:r>
              <a:rPr lang="ja-JP" altLang="en-US" sz="2000" dirty="0" smtClean="0"/>
              <a:t>の形成規則に，</a:t>
            </a:r>
            <a:endParaRPr lang="en-US" altLang="ja-JP" sz="2000" dirty="0" smtClean="0"/>
          </a:p>
          <a:p>
            <a:pPr>
              <a:buNone/>
            </a:pPr>
            <a:r>
              <a:rPr lang="en-US" altLang="ja-JP" sz="2000" dirty="0" smtClean="0"/>
              <a:t>	</a:t>
            </a:r>
            <a:r>
              <a:rPr lang="ja-JP" altLang="en-US" sz="2000" dirty="0" smtClean="0"/>
              <a:t>「それが</a:t>
            </a:r>
            <a:r>
              <a:rPr lang="en-US" sz="2000" dirty="0" smtClean="0"/>
              <a:t>3</a:t>
            </a:r>
            <a:r>
              <a:rPr lang="ja-JP" altLang="en-US" sz="2000" dirty="0" smtClean="0"/>
              <a:t>秒以上にはならない優先権」。</a:t>
            </a:r>
            <a:endParaRPr lang="en-US" altLang="ja-JP" sz="2000" dirty="0" smtClean="0"/>
          </a:p>
          <a:p>
            <a:pPr>
              <a:lnSpc>
                <a:spcPts val="800"/>
              </a:lnSpc>
              <a:buNone/>
            </a:pPr>
            <a:endParaRPr lang="en-US" altLang="ja-JP" sz="2000" dirty="0" smtClean="0"/>
          </a:p>
          <a:p>
            <a:pPr>
              <a:buNone/>
            </a:pPr>
            <a:r>
              <a:rPr lang="ja-JP" altLang="en-US" sz="2000" b="1" dirty="0" smtClean="0"/>
              <a:t>河野（</a:t>
            </a:r>
            <a:r>
              <a:rPr lang="en-US" sz="2000" b="1" dirty="0" smtClean="0"/>
              <a:t>2001; 2004</a:t>
            </a:r>
            <a:r>
              <a:rPr lang="ja-JP" altLang="en-US" sz="2000" b="1" dirty="0" smtClean="0"/>
              <a:t>）</a:t>
            </a:r>
            <a:endParaRPr lang="en-US" altLang="ja-JP" sz="2000" b="1" dirty="0" smtClean="0"/>
          </a:p>
          <a:p>
            <a:pPr>
              <a:buNone/>
            </a:pPr>
            <a:r>
              <a:rPr lang="en-US" altLang="ja-JP" sz="2000" dirty="0"/>
              <a:t>	</a:t>
            </a:r>
            <a:r>
              <a:rPr lang="ja-JP" altLang="en-US" sz="2000" dirty="0" smtClean="0"/>
              <a:t>人間の音声実現の最小単位としての「ビート」の時間幅が</a:t>
            </a:r>
            <a:r>
              <a:rPr lang="en-US" sz="2000" dirty="0" smtClean="0"/>
              <a:t>330ms</a:t>
            </a:r>
            <a:r>
              <a:rPr lang="ja-JP" altLang="en-US" sz="2000" dirty="0" smtClean="0"/>
              <a:t>であり，</a:t>
            </a:r>
            <a:endParaRPr lang="en-US" altLang="ja-JP" sz="2000" dirty="0" smtClean="0"/>
          </a:p>
          <a:p>
            <a:pPr>
              <a:buNone/>
            </a:pPr>
            <a:r>
              <a:rPr lang="en-US" altLang="ja-JP" sz="2000" dirty="0" smtClean="0"/>
              <a:t>	</a:t>
            </a:r>
            <a:r>
              <a:rPr lang="ja-JP" altLang="en-US" sz="2000" dirty="0" smtClean="0"/>
              <a:t>それらが</a:t>
            </a:r>
            <a:r>
              <a:rPr lang="en-US" altLang="ja-JP" sz="2000" dirty="0" smtClean="0"/>
              <a:t>7</a:t>
            </a:r>
            <a:r>
              <a:rPr lang="en-US" sz="2000" dirty="0" smtClean="0"/>
              <a:t>±</a:t>
            </a:r>
            <a:r>
              <a:rPr lang="en-US" altLang="ja-JP" sz="2000" dirty="0" smtClean="0"/>
              <a:t>2</a:t>
            </a:r>
            <a:r>
              <a:rPr lang="ja-JP" altLang="en-US" sz="2000" dirty="0" smtClean="0"/>
              <a:t>個集まった時間幅</a:t>
            </a:r>
            <a:r>
              <a:rPr lang="en-US" sz="2000" dirty="0" smtClean="0"/>
              <a:t>1,650ms</a:t>
            </a:r>
            <a:r>
              <a:rPr lang="ja-JP" altLang="en-US" sz="2000" dirty="0" smtClean="0"/>
              <a:t>～</a:t>
            </a:r>
            <a:r>
              <a:rPr lang="en-US" sz="2000" dirty="0" smtClean="0"/>
              <a:t>2,970ms</a:t>
            </a:r>
            <a:r>
              <a:rPr lang="ja-JP" altLang="en-US" sz="2000" dirty="0" smtClean="0"/>
              <a:t>が</a:t>
            </a:r>
            <a:r>
              <a:rPr lang="en-US" sz="2000" dirty="0" smtClean="0"/>
              <a:t>PSU</a:t>
            </a:r>
            <a:r>
              <a:rPr lang="ja-JP" altLang="en-US" sz="2000" dirty="0" smtClean="0"/>
              <a:t>（</a:t>
            </a:r>
            <a:r>
              <a:rPr lang="en-US" sz="2000" dirty="0" smtClean="0"/>
              <a:t>Perceptual Sense Unit</a:t>
            </a:r>
          </a:p>
          <a:p>
            <a:pPr>
              <a:buNone/>
            </a:pPr>
            <a:r>
              <a:rPr lang="en-US" altLang="ja-JP" sz="2000" dirty="0" smtClean="0"/>
              <a:t>	</a:t>
            </a:r>
            <a:r>
              <a:rPr lang="ja-JP" altLang="en-US" sz="2000" dirty="0" smtClean="0"/>
              <a:t>あるいは</a:t>
            </a:r>
            <a:r>
              <a:rPr lang="en-US" sz="2000" dirty="0" smtClean="0"/>
              <a:t> Productive Sense Unit</a:t>
            </a:r>
            <a:r>
              <a:rPr lang="ja-JP" altLang="en-US" sz="2000" dirty="0" smtClean="0"/>
              <a:t>）</a:t>
            </a:r>
            <a:endParaRPr lang="en-US" altLang="ja-JP" sz="2000" dirty="0" smtClean="0"/>
          </a:p>
          <a:p>
            <a:pPr>
              <a:lnSpc>
                <a:spcPts val="800"/>
              </a:lnSpc>
              <a:buNone/>
            </a:pPr>
            <a:endParaRPr lang="en-US" altLang="ja-JP" sz="2000" dirty="0" smtClean="0"/>
          </a:p>
          <a:p>
            <a:pPr>
              <a:buNone/>
            </a:pPr>
            <a:r>
              <a:rPr lang="en-US" sz="2200" b="1" dirty="0" smtClean="0"/>
              <a:t>Card </a:t>
            </a:r>
            <a:r>
              <a:rPr lang="en-US" sz="2200" b="1" dirty="0"/>
              <a:t>et </a:t>
            </a:r>
            <a:r>
              <a:rPr lang="en-US" sz="2200" b="1" dirty="0" smtClean="0"/>
              <a:t>al (1983) </a:t>
            </a:r>
          </a:p>
          <a:p>
            <a:pPr>
              <a:buNone/>
            </a:pPr>
            <a:r>
              <a:rPr lang="en-US" altLang="ja-JP" sz="2000" dirty="0" smtClean="0"/>
              <a:t>	</a:t>
            </a:r>
            <a:r>
              <a:rPr lang="ja-JP" altLang="en-US" sz="2000" dirty="0" smtClean="0"/>
              <a:t>モデルヒューマンプロセッサ</a:t>
            </a:r>
            <a:r>
              <a:rPr lang="en-US" altLang="ja-JP" sz="2000" dirty="0" smtClean="0"/>
              <a:t>: </a:t>
            </a:r>
            <a:r>
              <a:rPr lang="ja-JP" altLang="en-US" sz="2000" dirty="0" smtClean="0"/>
              <a:t>作動</a:t>
            </a:r>
            <a:r>
              <a:rPr lang="ja-JP" altLang="en-US" sz="2000" dirty="0"/>
              <a:t>記憶の聴覚認知システム</a:t>
            </a:r>
            <a:r>
              <a:rPr lang="en-US" sz="2000" dirty="0"/>
              <a:t>AIS</a:t>
            </a:r>
            <a:r>
              <a:rPr lang="ja-JP" altLang="en-US" sz="2000" dirty="0"/>
              <a:t>（</a:t>
            </a:r>
            <a:r>
              <a:rPr lang="en-US" sz="2000" dirty="0"/>
              <a:t>Auditory Image Storage</a:t>
            </a:r>
            <a:r>
              <a:rPr lang="ja-JP" altLang="en-US" sz="2000" dirty="0"/>
              <a:t>）保持時間は平均</a:t>
            </a:r>
            <a:r>
              <a:rPr lang="en-US" sz="2000" dirty="0"/>
              <a:t>1.5 </a:t>
            </a:r>
            <a:r>
              <a:rPr lang="ja-JP" altLang="en-US" sz="2000" dirty="0"/>
              <a:t>秒（範囲は</a:t>
            </a:r>
            <a:r>
              <a:rPr lang="en-US" sz="2000" dirty="0"/>
              <a:t>0.9</a:t>
            </a:r>
            <a:r>
              <a:rPr lang="ja-JP" altLang="en-US" sz="2000" dirty="0"/>
              <a:t>～</a:t>
            </a:r>
            <a:r>
              <a:rPr lang="en-US" sz="2000" dirty="0"/>
              <a:t>3.5 </a:t>
            </a:r>
            <a:r>
              <a:rPr lang="ja-JP" altLang="en-US" sz="2000" dirty="0"/>
              <a:t>秒）</a:t>
            </a:r>
          </a:p>
          <a:p>
            <a:pPr algn="ctr">
              <a:buNone/>
            </a:pPr>
            <a:endParaRPr kumimoji="1" lang="ja-JP" altLang="en-US" sz="2000" dirty="0"/>
          </a:p>
        </p:txBody>
      </p:sp>
      <p:pic>
        <p:nvPicPr>
          <p:cNvPr id="17410" name="Picture 2" descr="C:\Documents and Settings\EIICHI YUBUNE\デスクトップ\superstock_143-322bbeach-beckoning-through-open-window-posters.jpg"/>
          <p:cNvPicPr>
            <a:picLocks noChangeAspect="1" noChangeArrowheads="1"/>
          </p:cNvPicPr>
          <p:nvPr/>
        </p:nvPicPr>
        <p:blipFill>
          <a:blip r:embed="rId2" cstate="print"/>
          <a:srcRect/>
          <a:stretch>
            <a:fillRect/>
          </a:stretch>
        </p:blipFill>
        <p:spPr bwMode="auto">
          <a:xfrm>
            <a:off x="5357818" y="1607330"/>
            <a:ext cx="3095647" cy="2321735"/>
          </a:xfrm>
          <a:prstGeom prst="rect">
            <a:avLst/>
          </a:prstGeom>
          <a:noFill/>
        </p:spPr>
      </p:pic>
      <p:sp>
        <p:nvSpPr>
          <p:cNvPr id="6" name="テキスト ボックス 5"/>
          <p:cNvSpPr txBox="1"/>
          <p:nvPr/>
        </p:nvSpPr>
        <p:spPr>
          <a:xfrm>
            <a:off x="6357950" y="3929066"/>
            <a:ext cx="1071570" cy="338554"/>
          </a:xfrm>
          <a:prstGeom prst="rect">
            <a:avLst/>
          </a:prstGeom>
          <a:noFill/>
        </p:spPr>
        <p:txBody>
          <a:bodyPr wrap="square" rtlCol="0">
            <a:spAutoFit/>
          </a:bodyPr>
          <a:lstStyle/>
          <a:p>
            <a:r>
              <a:rPr kumimoji="1" lang="en-US" altLang="ja-JP" sz="1600" dirty="0" smtClean="0"/>
              <a:t>3</a:t>
            </a:r>
            <a:r>
              <a:rPr kumimoji="1" lang="ja-JP" altLang="en-US" sz="1600" dirty="0" smtClean="0"/>
              <a:t>秒の窓</a:t>
            </a:r>
            <a:endParaRPr kumimoji="1" lang="ja-JP" alt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14348" y="357166"/>
            <a:ext cx="2722561" cy="1571636"/>
          </a:xfrm>
        </p:spPr>
        <p:txBody>
          <a:bodyPr>
            <a:normAutofit/>
          </a:bodyPr>
          <a:lstStyle/>
          <a:p>
            <a:r>
              <a:rPr lang="en-US" altLang="ja-JP" sz="2700" dirty="0" err="1" smtClean="0"/>
              <a:t>Pöppel</a:t>
            </a:r>
            <a:r>
              <a:rPr lang="en-US" altLang="ja-JP" sz="2700" dirty="0" smtClean="0"/>
              <a:t> </a:t>
            </a:r>
            <a:r>
              <a:rPr lang="ja-JP" altLang="en-US" sz="2700" dirty="0" smtClean="0"/>
              <a:t>（</a:t>
            </a:r>
            <a:r>
              <a:rPr lang="en-US" sz="2700" dirty="0"/>
              <a:t>1985</a:t>
            </a:r>
            <a:r>
              <a:rPr lang="ja-JP" altLang="en-US" sz="2700" dirty="0" smtClean="0"/>
              <a:t>）</a:t>
            </a:r>
            <a:r>
              <a:rPr lang="en-US" altLang="ja-JP" dirty="0"/>
              <a:t/>
            </a:r>
            <a:br>
              <a:rPr lang="en-US" altLang="ja-JP" dirty="0"/>
            </a:br>
            <a:r>
              <a:rPr lang="en-US" altLang="ja-JP" dirty="0" smtClean="0"/>
              <a:t/>
            </a:r>
            <a:br>
              <a:rPr lang="en-US" altLang="ja-JP" dirty="0" smtClean="0"/>
            </a:br>
            <a:r>
              <a:rPr lang="en-US" altLang="ja-JP" sz="2200" dirty="0" smtClean="0"/>
              <a:t>“Subjective Present” </a:t>
            </a:r>
            <a:br>
              <a:rPr lang="en-US" altLang="ja-JP" sz="2200" dirty="0" smtClean="0"/>
            </a:br>
            <a:r>
              <a:rPr lang="en-US" altLang="ja-JP" sz="2200" dirty="0" smtClean="0"/>
              <a:t>   = 3 seconds</a:t>
            </a:r>
            <a:endParaRPr kumimoji="1" lang="ja-JP" altLang="en-US" sz="2200" dirty="0"/>
          </a:p>
        </p:txBody>
      </p:sp>
      <p:sp>
        <p:nvSpPr>
          <p:cNvPr id="5" name="コンテンツ プレースホルダ 4"/>
          <p:cNvSpPr>
            <a:spLocks noGrp="1"/>
          </p:cNvSpPr>
          <p:nvPr>
            <p:ph idx="1"/>
          </p:nvPr>
        </p:nvSpPr>
        <p:spPr>
          <a:xfrm>
            <a:off x="3575050" y="500042"/>
            <a:ext cx="5111750" cy="6072230"/>
          </a:xfrm>
        </p:spPr>
        <p:txBody>
          <a:bodyPr>
            <a:normAutofit fontScale="40000" lnSpcReduction="20000"/>
          </a:bodyPr>
          <a:lstStyle/>
          <a:p>
            <a:r>
              <a:rPr lang="en-US" b="1" dirty="0" smtClean="0"/>
              <a:t>Research Activities (Past and Present)</a:t>
            </a:r>
          </a:p>
          <a:p>
            <a:r>
              <a:rPr lang="en-US" dirty="0" err="1" smtClean="0"/>
              <a:t>Neuroplasticity</a:t>
            </a:r>
            <a:r>
              <a:rPr lang="en-US" dirty="0" smtClean="0"/>
              <a:t/>
            </a:r>
            <a:br>
              <a:rPr lang="en-US" dirty="0" smtClean="0"/>
            </a:br>
            <a:r>
              <a:rPr lang="en-US" dirty="0" smtClean="0"/>
              <a:t>Description of residual vision (“</a:t>
            </a:r>
            <a:r>
              <a:rPr lang="en-US" dirty="0" err="1" smtClean="0"/>
              <a:t>blindsight</a:t>
            </a:r>
            <a:r>
              <a:rPr lang="en-US" dirty="0" smtClean="0"/>
              <a:t>”) </a:t>
            </a:r>
            <a:br>
              <a:rPr lang="en-US" dirty="0" smtClean="0"/>
            </a:br>
            <a:r>
              <a:rPr lang="en-US" dirty="0" smtClean="0"/>
              <a:t>Restitution of function after brain injury </a:t>
            </a:r>
            <a:br>
              <a:rPr lang="en-US" dirty="0" smtClean="0"/>
            </a:br>
            <a:r>
              <a:rPr lang="en-US" dirty="0" smtClean="0"/>
              <a:t>Plasticity and rigidity of neural representations </a:t>
            </a:r>
          </a:p>
          <a:p>
            <a:r>
              <a:rPr lang="en-US" dirty="0" smtClean="0"/>
              <a:t>Time and Timing </a:t>
            </a:r>
            <a:br>
              <a:rPr lang="en-US" dirty="0" smtClean="0"/>
            </a:br>
            <a:r>
              <a:rPr lang="en-US" b="1" dirty="0" smtClean="0">
                <a:solidFill>
                  <a:srgbClr val="FF0000"/>
                </a:solidFill>
              </a:rPr>
              <a:t>Experimental description of the “subjective present” </a:t>
            </a:r>
            <a:r>
              <a:rPr lang="en-US" dirty="0" smtClean="0"/>
              <a:t/>
            </a:r>
            <a:br>
              <a:rPr lang="en-US" dirty="0" smtClean="0"/>
            </a:br>
            <a:r>
              <a:rPr lang="en-US" dirty="0" smtClean="0"/>
              <a:t>Experimental description of “system states” of the human brain </a:t>
            </a:r>
            <a:br>
              <a:rPr lang="en-US" dirty="0" smtClean="0"/>
            </a:br>
            <a:r>
              <a:rPr lang="en-US" dirty="0" smtClean="0"/>
              <a:t>Development of a hierarchical model of temporal perception </a:t>
            </a:r>
          </a:p>
          <a:p>
            <a:r>
              <a:rPr lang="en-US" dirty="0" err="1" smtClean="0"/>
              <a:t>Neuro-Anaesthesiology</a:t>
            </a:r>
            <a:r>
              <a:rPr lang="en-US" dirty="0" smtClean="0"/>
              <a:t> </a:t>
            </a:r>
            <a:br>
              <a:rPr lang="en-US" dirty="0" smtClean="0"/>
            </a:br>
            <a:r>
              <a:rPr lang="en-US" dirty="0" smtClean="0"/>
              <a:t>Development of a new method to monitor the depth of </a:t>
            </a:r>
            <a:r>
              <a:rPr lang="en-US" dirty="0" err="1" smtClean="0"/>
              <a:t>anaesthesia</a:t>
            </a:r>
            <a:r>
              <a:rPr lang="en-US" dirty="0" smtClean="0"/>
              <a:t> </a:t>
            </a:r>
          </a:p>
          <a:p>
            <a:r>
              <a:rPr lang="en-US" dirty="0" err="1" smtClean="0"/>
              <a:t>Chronobiology</a:t>
            </a:r>
            <a:r>
              <a:rPr lang="en-US" dirty="0" smtClean="0"/>
              <a:t> </a:t>
            </a:r>
            <a:br>
              <a:rPr lang="en-US" dirty="0" smtClean="0"/>
            </a:br>
            <a:r>
              <a:rPr lang="en-US" dirty="0" smtClean="0"/>
              <a:t>Circadian rhythms in humans; </a:t>
            </a:r>
            <a:r>
              <a:rPr lang="en-US" dirty="0" err="1" smtClean="0"/>
              <a:t>desynchronization</a:t>
            </a:r>
            <a:r>
              <a:rPr lang="en-US" dirty="0" smtClean="0"/>
              <a:t> of functions </a:t>
            </a:r>
            <a:br>
              <a:rPr lang="en-US" dirty="0" smtClean="0"/>
            </a:br>
            <a:r>
              <a:rPr lang="en-US" dirty="0" smtClean="0"/>
              <a:t>24-hour-rhythm of physiological and psychological functions </a:t>
            </a:r>
          </a:p>
          <a:p>
            <a:r>
              <a:rPr lang="en-US" dirty="0" smtClean="0"/>
              <a:t>Theory </a:t>
            </a:r>
            <a:br>
              <a:rPr lang="en-US" dirty="0" smtClean="0"/>
            </a:br>
            <a:r>
              <a:rPr lang="en-US" dirty="0" smtClean="0"/>
              <a:t>Development of a taxonomy (classification) of cognitive functions </a:t>
            </a:r>
            <a:br>
              <a:rPr lang="en-US" dirty="0" smtClean="0"/>
            </a:br>
            <a:r>
              <a:rPr lang="en-US" dirty="0" smtClean="0"/>
              <a:t>Description of modes of knowledge and their unifying principles </a:t>
            </a:r>
          </a:p>
          <a:p>
            <a:r>
              <a:rPr lang="en-US" dirty="0" smtClean="0"/>
              <a:t>Learning and Knowledge Creation </a:t>
            </a:r>
            <a:br>
              <a:rPr lang="en-US" dirty="0" smtClean="0"/>
            </a:br>
            <a:r>
              <a:rPr lang="en-US" dirty="0" smtClean="0"/>
              <a:t>Development of a model of goal directed learning </a:t>
            </a:r>
            <a:br>
              <a:rPr lang="en-US" dirty="0" smtClean="0"/>
            </a:br>
            <a:r>
              <a:rPr lang="en-US" dirty="0" smtClean="0"/>
              <a:t>(“learning by consequences”) </a:t>
            </a:r>
          </a:p>
          <a:p>
            <a:r>
              <a:rPr lang="en-US" dirty="0" smtClean="0"/>
              <a:t>Statistics Development of a mathematical algorithm for the analysis time series </a:t>
            </a:r>
          </a:p>
          <a:p>
            <a:r>
              <a:rPr lang="en-US" dirty="0" smtClean="0"/>
              <a:t>Gerontology </a:t>
            </a:r>
            <a:br>
              <a:rPr lang="en-US" dirty="0" smtClean="0"/>
            </a:br>
            <a:r>
              <a:rPr lang="en-US" dirty="0" smtClean="0"/>
              <a:t>Analysis of mental functions in the aging brain </a:t>
            </a:r>
            <a:br>
              <a:rPr lang="en-US" dirty="0" smtClean="0"/>
            </a:br>
            <a:r>
              <a:rPr lang="en-US" dirty="0" smtClean="0"/>
              <a:t>Man-machine interface (human adequate technologies) for the “generation plus” </a:t>
            </a:r>
          </a:p>
          <a:p>
            <a:r>
              <a:rPr lang="en-US" dirty="0" err="1" smtClean="0"/>
              <a:t>Neuro</a:t>
            </a:r>
            <a:r>
              <a:rPr lang="en-US" dirty="0" smtClean="0"/>
              <a:t>-Economics </a:t>
            </a:r>
            <a:br>
              <a:rPr lang="en-US" dirty="0" smtClean="0"/>
            </a:br>
            <a:r>
              <a:rPr lang="en-US" dirty="0" smtClean="0"/>
              <a:t>Development of a benchmark for brand representation in the human brain </a:t>
            </a:r>
          </a:p>
          <a:p>
            <a:r>
              <a:rPr lang="en-US" dirty="0" err="1" smtClean="0"/>
              <a:t>Neuro</a:t>
            </a:r>
            <a:r>
              <a:rPr lang="en-US" dirty="0" smtClean="0"/>
              <a:t>-Esthetics </a:t>
            </a:r>
            <a:br>
              <a:rPr lang="en-US" dirty="0" smtClean="0"/>
            </a:br>
            <a:r>
              <a:rPr lang="en-US" dirty="0" smtClean="0"/>
              <a:t>Biological aspects of the  arts </a:t>
            </a:r>
            <a:br>
              <a:rPr lang="en-US" dirty="0" smtClean="0"/>
            </a:br>
            <a:r>
              <a:rPr lang="en-US" dirty="0" err="1" smtClean="0"/>
              <a:t>Neuroscientific</a:t>
            </a:r>
            <a:r>
              <a:rPr lang="en-US" dirty="0" smtClean="0"/>
              <a:t> foundation of esthetics </a:t>
            </a:r>
          </a:p>
          <a:p>
            <a:endParaRPr lang="en-US" dirty="0" smtClean="0"/>
          </a:p>
          <a:p>
            <a:pPr algn="r">
              <a:buNone/>
            </a:pPr>
            <a:r>
              <a:rPr lang="en-US" dirty="0" smtClean="0"/>
              <a:t>http://dom-6.org/speakers.html</a:t>
            </a:r>
          </a:p>
          <a:p>
            <a:pPr>
              <a:buNone/>
            </a:pPr>
            <a:endParaRPr kumimoji="1" lang="ja-JP" altLang="en-US" dirty="0"/>
          </a:p>
        </p:txBody>
      </p:sp>
      <p:sp>
        <p:nvSpPr>
          <p:cNvPr id="6" name="テキスト プレースホルダ 5"/>
          <p:cNvSpPr>
            <a:spLocks noGrp="1"/>
          </p:cNvSpPr>
          <p:nvPr>
            <p:ph type="body" sz="half" idx="2"/>
          </p:nvPr>
        </p:nvSpPr>
        <p:spPr>
          <a:xfrm>
            <a:off x="500034" y="2214554"/>
            <a:ext cx="3008313" cy="3983047"/>
          </a:xfrm>
        </p:spPr>
        <p:txBody>
          <a:bodyPr/>
          <a:lstStyle/>
          <a:p>
            <a:r>
              <a:rPr lang="en-US" altLang="ja-JP" dirty="0" smtClean="0"/>
              <a:t> </a:t>
            </a:r>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a:p>
          <a:p>
            <a:pPr algn="ctr"/>
            <a:r>
              <a:rPr lang="ja-JP" altLang="en-US" dirty="0"/>
              <a:t>ドイツ</a:t>
            </a:r>
            <a:r>
              <a:rPr lang="ja-JP" altLang="en-US" dirty="0" smtClean="0"/>
              <a:t>神経生理学者</a:t>
            </a:r>
            <a:endParaRPr lang="en-US" altLang="ja-JP" dirty="0" smtClean="0"/>
          </a:p>
          <a:p>
            <a:pPr algn="ctr"/>
            <a:r>
              <a:rPr kumimoji="1" lang="en-US" altLang="ja-JP" dirty="0" smtClean="0"/>
              <a:t>Ernst </a:t>
            </a:r>
            <a:r>
              <a:rPr lang="en-US" altLang="ja-JP" dirty="0" err="1" smtClean="0"/>
              <a:t>Pöppel</a:t>
            </a:r>
            <a:r>
              <a:rPr lang="en-US" altLang="ja-JP" dirty="0" smtClean="0"/>
              <a:t> </a:t>
            </a:r>
            <a:endParaRPr kumimoji="1" lang="ja-JP" altLang="en-US" dirty="0"/>
          </a:p>
        </p:txBody>
      </p:sp>
      <p:pic>
        <p:nvPicPr>
          <p:cNvPr id="7" name="Picture 2" descr="C:\Documents and Settings\EIICHI YUBUNE\デスクトップ\spk_Ernst[1].jpg"/>
          <p:cNvPicPr>
            <a:picLocks noChangeAspect="1" noChangeArrowheads="1"/>
          </p:cNvPicPr>
          <p:nvPr/>
        </p:nvPicPr>
        <p:blipFill>
          <a:blip r:embed="rId2" cstate="print"/>
          <a:srcRect/>
          <a:stretch>
            <a:fillRect/>
          </a:stretch>
        </p:blipFill>
        <p:spPr bwMode="auto">
          <a:xfrm>
            <a:off x="1000100" y="2428868"/>
            <a:ext cx="1987559" cy="248444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642910" y="428604"/>
            <a:ext cx="2643206" cy="1441438"/>
          </a:xfrm>
        </p:spPr>
        <p:txBody>
          <a:bodyPr>
            <a:normAutofit/>
          </a:bodyPr>
          <a:lstStyle/>
          <a:p>
            <a:r>
              <a:rPr kumimoji="1" lang="en-US" altLang="ja-JP" sz="2400" dirty="0" err="1" smtClean="0"/>
              <a:t>Baddeley</a:t>
            </a:r>
            <a:r>
              <a:rPr kumimoji="1" lang="en-US" altLang="ja-JP" sz="2400" dirty="0" smtClean="0"/>
              <a:t> (2000)</a:t>
            </a:r>
            <a:r>
              <a:rPr kumimoji="1" lang="en-US" altLang="ja-JP" dirty="0" smtClean="0"/>
              <a:t/>
            </a:r>
            <a:br>
              <a:rPr kumimoji="1" lang="en-US" altLang="ja-JP" dirty="0" smtClean="0"/>
            </a:br>
            <a:r>
              <a:rPr lang="en-US" altLang="ja-JP" dirty="0"/>
              <a:t/>
            </a:r>
            <a:br>
              <a:rPr lang="en-US" altLang="ja-JP" dirty="0"/>
            </a:br>
            <a:r>
              <a:rPr lang="en-US" altLang="ja-JP" dirty="0" smtClean="0"/>
              <a:t>“</a:t>
            </a:r>
            <a:r>
              <a:rPr kumimoji="1" lang="en-US" altLang="ja-JP" dirty="0" smtClean="0"/>
              <a:t>Phonological Loop”</a:t>
            </a:r>
            <a:br>
              <a:rPr kumimoji="1" lang="en-US" altLang="ja-JP" dirty="0" smtClean="0"/>
            </a:br>
            <a:r>
              <a:rPr kumimoji="1" lang="en-US" altLang="ja-JP" dirty="0" smtClean="0"/>
              <a:t>  </a:t>
            </a:r>
            <a:r>
              <a:rPr lang="en-US" altLang="ja-JP" dirty="0" smtClean="0"/>
              <a:t>= 2 seconds</a:t>
            </a:r>
            <a:endParaRPr kumimoji="1" lang="ja-JP" altLang="en-US" dirty="0"/>
          </a:p>
        </p:txBody>
      </p:sp>
      <p:sp>
        <p:nvSpPr>
          <p:cNvPr id="10" name="コンテンツ プレースホルダ 9"/>
          <p:cNvSpPr>
            <a:spLocks noGrp="1"/>
          </p:cNvSpPr>
          <p:nvPr>
            <p:ph idx="1"/>
          </p:nvPr>
        </p:nvSpPr>
        <p:spPr/>
        <p:txBody>
          <a:bodyPr/>
          <a:lstStyle/>
          <a:p>
            <a:pPr>
              <a:buNone/>
            </a:pPr>
            <a:r>
              <a:rPr kumimoji="1" lang="en-US" altLang="ja-JP" dirty="0" smtClean="0"/>
              <a:t> </a:t>
            </a:r>
            <a:endParaRPr kumimoji="1" lang="ja-JP" altLang="en-US" dirty="0"/>
          </a:p>
        </p:txBody>
      </p:sp>
      <p:sp>
        <p:nvSpPr>
          <p:cNvPr id="11" name="テキスト プレースホルダ 10"/>
          <p:cNvSpPr>
            <a:spLocks noGrp="1"/>
          </p:cNvSpPr>
          <p:nvPr>
            <p:ph type="body" sz="half" idx="2"/>
          </p:nvPr>
        </p:nvSpPr>
        <p:spPr>
          <a:xfrm>
            <a:off x="457200" y="1857364"/>
            <a:ext cx="3008313" cy="4268799"/>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algn="ctr"/>
            <a:r>
              <a:rPr lang="ja-JP" altLang="en-US" dirty="0" smtClean="0"/>
              <a:t>イギリス認知心理学者</a:t>
            </a:r>
            <a:endParaRPr lang="en-US" altLang="ja-JP" dirty="0" smtClean="0"/>
          </a:p>
          <a:p>
            <a:pPr algn="ctr"/>
            <a:r>
              <a:rPr kumimoji="1" lang="en-US" altLang="ja-JP" dirty="0" smtClean="0"/>
              <a:t>Alan </a:t>
            </a:r>
            <a:r>
              <a:rPr kumimoji="1" lang="en-US" altLang="ja-JP" dirty="0" err="1" smtClean="0"/>
              <a:t>Baddeley</a:t>
            </a:r>
            <a:endParaRPr kumimoji="1" lang="en-US" altLang="ja-JP" dirty="0" smtClean="0"/>
          </a:p>
        </p:txBody>
      </p:sp>
      <p:pic>
        <p:nvPicPr>
          <p:cNvPr id="2050" name="Picture 2" descr="C:\Documents and Settings\EIICHI YUBUNE\デスクトップ\Baddeley8[1].bmp"/>
          <p:cNvPicPr>
            <a:picLocks noChangeAspect="1" noChangeArrowheads="1"/>
          </p:cNvPicPr>
          <p:nvPr/>
        </p:nvPicPr>
        <p:blipFill>
          <a:blip r:embed="rId2" cstate="print"/>
          <a:srcRect/>
          <a:stretch>
            <a:fillRect/>
          </a:stretch>
        </p:blipFill>
        <p:spPr bwMode="auto">
          <a:xfrm>
            <a:off x="1000100" y="2285992"/>
            <a:ext cx="1924875" cy="2693989"/>
          </a:xfrm>
          <a:prstGeom prst="rect">
            <a:avLst/>
          </a:prstGeom>
          <a:noFill/>
        </p:spPr>
      </p:pic>
      <p:pic>
        <p:nvPicPr>
          <p:cNvPr id="2051" name="Picture 3" descr="C:\Documents and Settings\EIICHI YUBUNE\デスクトップ\clip_image002.jpg"/>
          <p:cNvPicPr>
            <a:picLocks noChangeAspect="1" noChangeArrowheads="1"/>
          </p:cNvPicPr>
          <p:nvPr/>
        </p:nvPicPr>
        <p:blipFill>
          <a:blip r:embed="rId3" cstate="print"/>
          <a:srcRect/>
          <a:stretch>
            <a:fillRect/>
          </a:stretch>
        </p:blipFill>
        <p:spPr bwMode="auto">
          <a:xfrm>
            <a:off x="4429124" y="571480"/>
            <a:ext cx="3643338" cy="2688389"/>
          </a:xfrm>
          <a:prstGeom prst="rect">
            <a:avLst/>
          </a:prstGeom>
          <a:noFill/>
        </p:spPr>
      </p:pic>
      <p:pic>
        <p:nvPicPr>
          <p:cNvPr id="2052" name="Picture 4" descr="C:\Documents and Settings\EIICHI YUBUNE\デスクトップ\baddeley.gif"/>
          <p:cNvPicPr>
            <a:picLocks noChangeAspect="1" noChangeArrowheads="1"/>
          </p:cNvPicPr>
          <p:nvPr/>
        </p:nvPicPr>
        <p:blipFill>
          <a:blip r:embed="rId4" cstate="print"/>
          <a:srcRect/>
          <a:stretch>
            <a:fillRect/>
          </a:stretch>
        </p:blipFill>
        <p:spPr bwMode="auto">
          <a:xfrm>
            <a:off x="4572000" y="3786190"/>
            <a:ext cx="3499468" cy="25003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2232</Words>
  <Application>Microsoft Office PowerPoint</Application>
  <PresentationFormat>画面に合わせる (4:3)</PresentationFormat>
  <Paragraphs>330</Paragraphs>
  <Slides>36</Slides>
  <Notes>0</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Office テーマ</vt:lpstr>
      <vt:lpstr>LET 2011全国研究大会 名古屋学院大学白鳥校舎 2011/8/8</vt:lpstr>
      <vt:lpstr>0. 研究の背景</vt:lpstr>
      <vt:lpstr> </vt:lpstr>
      <vt:lpstr>1. 目的</vt:lpstr>
      <vt:lpstr>2. 先行研究</vt:lpstr>
      <vt:lpstr>2.1  言語学研究における BG とポーズ</vt:lpstr>
      <vt:lpstr>2.2  人間の認知における時間的制約</vt:lpstr>
      <vt:lpstr>Pöppel （1985）  “Subjective Present”     = 3 seconds</vt:lpstr>
      <vt:lpstr>Baddeley (2000)  “Phonological Loop”   = 2 seconds</vt:lpstr>
      <vt:lpstr>Capacity or Time?  (容量制限か時間制限か？)</vt:lpstr>
      <vt:lpstr>Capacity or Time?  (容量制限か時間制限か？)</vt:lpstr>
      <vt:lpstr>Capacity or Time?  (容量制限か時間制限か？)</vt:lpstr>
      <vt:lpstr>Capacity or Time?  (容量制限か時間制限か？)</vt:lpstr>
      <vt:lpstr>先行研究のまとめと問題点</vt:lpstr>
      <vt:lpstr>3. 方法</vt:lpstr>
      <vt:lpstr>4. 結果</vt:lpstr>
      <vt:lpstr>4. 1. データ分布</vt:lpstr>
      <vt:lpstr>5. 考察</vt:lpstr>
      <vt:lpstr>5. 考察</vt:lpstr>
      <vt:lpstr>5.1 呼吸の生理と性差</vt:lpstr>
      <vt:lpstr>5.2 日本語のBreath Group</vt:lpstr>
      <vt:lpstr>5.3  Card et al., 1983</vt:lpstr>
      <vt:lpstr>5.4  Breath Group (BG) の長さに関する仮説</vt:lpstr>
      <vt:lpstr>5.4  Breath Group (BG) の長さに関する仮説</vt:lpstr>
      <vt:lpstr>5.4  Breath Group (BG) の長さに関する仮説</vt:lpstr>
      <vt:lpstr>5.6  Breath Group 研究の教育的示唆</vt:lpstr>
      <vt:lpstr>5.7  CALLチャンク読み訓練の必要性</vt:lpstr>
      <vt:lpstr>5.7  CALLチャンク読み訓練の必要性</vt:lpstr>
      <vt:lpstr>5.7  CALLチャンク読み訓練の必要性</vt:lpstr>
      <vt:lpstr>5.8  CALLチャンク読み音読、シャドーイングへ</vt:lpstr>
      <vt:lpstr>6.  今後の課題　</vt:lpstr>
      <vt:lpstr>References</vt:lpstr>
      <vt:lpstr>スライド 33</vt:lpstr>
      <vt:lpstr>スライド 34</vt:lpstr>
      <vt:lpstr>スライド 35</vt:lpstr>
      <vt:lpstr>スライド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関東支部 第125回研究大会 首都大学東京 2010/12/4</dc:title>
  <dc:creator>EIICHI YUBUNE</dc:creator>
  <cp:lastModifiedBy>Eiichi Yubune</cp:lastModifiedBy>
  <cp:revision>57</cp:revision>
  <dcterms:created xsi:type="dcterms:W3CDTF">2010-12-02T05:56:14Z</dcterms:created>
  <dcterms:modified xsi:type="dcterms:W3CDTF">2011-08-09T01:51:52Z</dcterms:modified>
</cp:coreProperties>
</file>